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ags/tag1.xml" ContentType="application/vnd.openxmlformats-officedocument.presentationml.tags+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8"/>
    <p:sldMasterId id="2147483683" r:id="rId9"/>
  </p:sldMasterIdLst>
  <p:notesMasterIdLst>
    <p:notesMasterId r:id="rId38"/>
  </p:notesMasterIdLst>
  <p:handoutMasterIdLst>
    <p:handoutMasterId r:id="rId39"/>
  </p:handoutMasterIdLst>
  <p:sldIdLst>
    <p:sldId id="256" r:id="rId10"/>
    <p:sldId id="2247" r:id="rId11"/>
    <p:sldId id="268" r:id="rId12"/>
    <p:sldId id="2207" r:id="rId13"/>
    <p:sldId id="2188" r:id="rId14"/>
    <p:sldId id="2206" r:id="rId15"/>
    <p:sldId id="2264" r:id="rId16"/>
    <p:sldId id="2167" r:id="rId17"/>
    <p:sldId id="2226" r:id="rId18"/>
    <p:sldId id="2265" r:id="rId19"/>
    <p:sldId id="273" r:id="rId20"/>
    <p:sldId id="814" r:id="rId21"/>
    <p:sldId id="2244" r:id="rId22"/>
    <p:sldId id="2073" r:id="rId23"/>
    <p:sldId id="2224" r:id="rId24"/>
    <p:sldId id="2255" r:id="rId25"/>
    <p:sldId id="2221" r:id="rId26"/>
    <p:sldId id="2254" r:id="rId27"/>
    <p:sldId id="2248" r:id="rId28"/>
    <p:sldId id="2249" r:id="rId29"/>
    <p:sldId id="2233" r:id="rId30"/>
    <p:sldId id="2250" r:id="rId31"/>
    <p:sldId id="2237" r:id="rId32"/>
    <p:sldId id="2252" r:id="rId33"/>
    <p:sldId id="2242" r:id="rId34"/>
    <p:sldId id="2243" r:id="rId35"/>
    <p:sldId id="2253" r:id="rId36"/>
    <p:sldId id="2251"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9FF0EF7-C884-4E7F-9C93-31CB265061C3}">
          <p14:sldIdLst>
            <p14:sldId id="256"/>
            <p14:sldId id="2247"/>
            <p14:sldId id="268"/>
            <p14:sldId id="2207"/>
            <p14:sldId id="2188"/>
            <p14:sldId id="2206"/>
            <p14:sldId id="2264"/>
            <p14:sldId id="2167"/>
            <p14:sldId id="2226"/>
            <p14:sldId id="2265"/>
            <p14:sldId id="273"/>
          </p14:sldIdLst>
        </p14:section>
        <p14:section name="Appendix" id="{6028C232-EC55-4DCC-B21A-1ED38A0BA277}">
          <p14:sldIdLst>
            <p14:sldId id="814"/>
            <p14:sldId id="2244"/>
            <p14:sldId id="2073"/>
            <p14:sldId id="2224"/>
            <p14:sldId id="2255"/>
            <p14:sldId id="2221"/>
            <p14:sldId id="2254"/>
            <p14:sldId id="2248"/>
            <p14:sldId id="2249"/>
            <p14:sldId id="2233"/>
            <p14:sldId id="2250"/>
            <p14:sldId id="2237"/>
            <p14:sldId id="2252"/>
            <p14:sldId id="2242"/>
            <p14:sldId id="2243"/>
            <p14:sldId id="2253"/>
            <p14:sldId id="2251"/>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0F77F08-F5B9-3360-5BE8-D35C1BA1BDD0}" name="Alexandra White" initials="AW" userId="S::alexandra_white_abtassoc.com#ext#@usepa.onmicrosoft.com::3191efa2-9107-4a54-8e90-a67e592e1b60" providerId="AD"/>
  <p188:author id="{2BA31341-D08C-C469-FF19-B214E04A2BEA}" name="Alexandra White" initials="AW" userId="S::Alexandra_White@abtassoc.com::d9e5f8f3-3d3f-401e-8573-99a37a44ea76" providerId="AD"/>
  <p188:author id="{27750846-339D-FDAB-763E-3A511305948C}" name="Dunton, Jake" initials="DJ" userId="S::Dunton.Jake@epa.gov::76bd8412-48ac-4add-8912-e457b6bfd3d6" providerId="AD"/>
  <p188:author id="{1D93FE67-6B6D-B6AE-637B-52A2CA992CFB}" name="Elger, Nicholas" initials="EN" userId="S::Elger.Nicholas@epa.gov::4e05dca4-a446-485a-853c-9b2711354b3d" providerId="AD"/>
  <p188:author id="{5F6F8A72-2DBC-8AA6-2017-BCC9753D4AB1}" name="Dunton, Jake" initials="DJ" userId="S::dunton.jake@epa.gov::76bd8412-48ac-4add-8912-e457b6bfd3d6" providerId="AD"/>
  <p188:author id="{5D5D418E-4482-874E-90EE-F06EC59CADEA}" name="Elger, Nicholas" initials="EN" userId="S::elger.nicholas@epa.gov::4e05dca4-a446-485a-853c-9b2711354b3d" providerId="AD"/>
  <p188:author id="{1ED7CCB1-0D62-3E19-B4FA-246C1C2687C1}" name="Franklin, Pamela" initials="FP" userId="S::Franklin.Pamela@epa.gov::61ba8309-560d-488f-9d2b-7a3977278a9e" providerId="AD"/>
  <p188:author id="{F8E38EB4-5159-9085-C025-E3470D3A5078}" name="Katherine Rush" initials="KR" userId="S::katherine_rush_abtassoc.com#ext#@usepa.onmicrosoft.com::d5616278-cadf-481e-ba49-c73c9d506ed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ulholland, Denise" initials="MD" lastIdx="8" clrIdx="0">
    <p:extLst>
      <p:ext uri="{19B8F6BF-5375-455C-9EA6-DF929625EA0E}">
        <p15:presenceInfo xmlns:p15="http://schemas.microsoft.com/office/powerpoint/2012/main" userId="S::Mulholland.Denise@epa.gov::a1dc4367-c81a-490b-81da-0ab9e40742c4" providerId="AD"/>
      </p:ext>
    </p:extLst>
  </p:cmAuthor>
  <p:cmAuthor id="2" name="McKinney, Vanessa" initials="VM" lastIdx="3" clrIdx="1">
    <p:extLst>
      <p:ext uri="{19B8F6BF-5375-455C-9EA6-DF929625EA0E}">
        <p15:presenceInfo xmlns:p15="http://schemas.microsoft.com/office/powerpoint/2012/main" userId="McKinney, Vaness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7A4"/>
    <a:srgbClr val="5BD0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5954" autoAdjust="0"/>
  </p:normalViewPr>
  <p:slideViewPr>
    <p:cSldViewPr snapToGrid="0">
      <p:cViewPr>
        <p:scale>
          <a:sx n="30" d="100"/>
          <a:sy n="30" d="100"/>
        </p:scale>
        <p:origin x="1509" y="1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handoutMaster" Target="handoutMasters/handoutMaster1.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viewProps" Target="viewProps.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commentAuthors" Target="commentAuthors.xml"/><Relationship Id="rId45" Type="http://schemas.microsoft.com/office/2016/11/relationships/changesInfo" Target="changesInfos/changesInfo1.xml"/><Relationship Id="rId5" Type="http://schemas.openxmlformats.org/officeDocument/2006/relationships/customXml" Target="../customXml/item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Master" Target="slideMasters/slideMaster2.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theme" Target="theme/theme1.xml"/><Relationship Id="rId8" Type="http://schemas.openxmlformats.org/officeDocument/2006/relationships/slideMaster" Target="slideMasters/slideMaster1.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notesMaster" Target="notesMasters/notesMaster1.xml"/><Relationship Id="rId46" Type="http://schemas.microsoft.com/office/2018/10/relationships/authors" Target="authors.xml"/><Relationship Id="rId20" Type="http://schemas.openxmlformats.org/officeDocument/2006/relationships/slide" Target="slides/slide11.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yed, Sharmin" userId="785771f9-1e74-4df5-9b8f-ba55a9afffff" providerId="ADAL" clId="{1E6B01E1-D0A8-426B-A179-55F16E1ACFD4}"/>
    <pc:docChg chg="undo custSel addSld delSld modSld sldOrd modSection">
      <pc:chgData name="Syed, Sharmin" userId="785771f9-1e74-4df5-9b8f-ba55a9afffff" providerId="ADAL" clId="{1E6B01E1-D0A8-426B-A179-55F16E1ACFD4}" dt="2024-04-06T01:16:02.123" v="156" actId="14100"/>
      <pc:docMkLst>
        <pc:docMk/>
      </pc:docMkLst>
      <pc:sldChg chg="modSp mod">
        <pc:chgData name="Syed, Sharmin" userId="785771f9-1e74-4df5-9b8f-ba55a9afffff" providerId="ADAL" clId="{1E6B01E1-D0A8-426B-A179-55F16E1ACFD4}" dt="2024-04-05T20:50:27.339" v="135" actId="1076"/>
        <pc:sldMkLst>
          <pc:docMk/>
          <pc:sldMk cId="3282739396" sldId="256"/>
        </pc:sldMkLst>
        <pc:spChg chg="mod">
          <ac:chgData name="Syed, Sharmin" userId="785771f9-1e74-4df5-9b8f-ba55a9afffff" providerId="ADAL" clId="{1E6B01E1-D0A8-426B-A179-55F16E1ACFD4}" dt="2024-04-05T20:50:00.009" v="71" actId="20577"/>
          <ac:spMkLst>
            <pc:docMk/>
            <pc:sldMk cId="3282739396" sldId="256"/>
            <ac:spMk id="2" creationId="{15A93900-8F4B-43CA-BAEA-7CA5BCACFC86}"/>
          </ac:spMkLst>
        </pc:spChg>
        <pc:spChg chg="mod">
          <ac:chgData name="Syed, Sharmin" userId="785771f9-1e74-4df5-9b8f-ba55a9afffff" providerId="ADAL" clId="{1E6B01E1-D0A8-426B-A179-55F16E1ACFD4}" dt="2024-04-05T20:50:27.339" v="135" actId="1076"/>
          <ac:spMkLst>
            <pc:docMk/>
            <pc:sldMk cId="3282739396" sldId="256"/>
            <ac:spMk id="3" creationId="{74E3AA04-8737-4457-A588-ADDA465C2E15}"/>
          </ac:spMkLst>
        </pc:spChg>
      </pc:sldChg>
      <pc:sldChg chg="modSp add del mod">
        <pc:chgData name="Syed, Sharmin" userId="785771f9-1e74-4df5-9b8f-ba55a9afffff" providerId="ADAL" clId="{1E6B01E1-D0A8-426B-A179-55F16E1ACFD4}" dt="2024-04-05T20:11:33.889" v="44" actId="20577"/>
        <pc:sldMkLst>
          <pc:docMk/>
          <pc:sldMk cId="1111377819" sldId="273"/>
        </pc:sldMkLst>
        <pc:spChg chg="mod">
          <ac:chgData name="Syed, Sharmin" userId="785771f9-1e74-4df5-9b8f-ba55a9afffff" providerId="ADAL" clId="{1E6B01E1-D0A8-426B-A179-55F16E1ACFD4}" dt="2024-04-05T20:11:33.889" v="44" actId="20577"/>
          <ac:spMkLst>
            <pc:docMk/>
            <pc:sldMk cId="1111377819" sldId="273"/>
            <ac:spMk id="6" creationId="{CFD8E861-4C4C-4F85-8974-EC3EBE9CF064}"/>
          </ac:spMkLst>
        </pc:spChg>
      </pc:sldChg>
      <pc:sldChg chg="del">
        <pc:chgData name="Syed, Sharmin" userId="785771f9-1e74-4df5-9b8f-ba55a9afffff" providerId="ADAL" clId="{1E6B01E1-D0A8-426B-A179-55F16E1ACFD4}" dt="2024-04-05T20:08:30.576" v="2" actId="47"/>
        <pc:sldMkLst>
          <pc:docMk/>
          <pc:sldMk cId="2278866960" sldId="355"/>
        </pc:sldMkLst>
      </pc:sldChg>
      <pc:sldChg chg="del">
        <pc:chgData name="Syed, Sharmin" userId="785771f9-1e74-4df5-9b8f-ba55a9afffff" providerId="ADAL" clId="{1E6B01E1-D0A8-426B-A179-55F16E1ACFD4}" dt="2024-04-05T20:15:17.059" v="45" actId="47"/>
        <pc:sldMkLst>
          <pc:docMk/>
          <pc:sldMk cId="310987758" sldId="407"/>
        </pc:sldMkLst>
      </pc:sldChg>
      <pc:sldChg chg="del">
        <pc:chgData name="Syed, Sharmin" userId="785771f9-1e74-4df5-9b8f-ba55a9afffff" providerId="ADAL" clId="{1E6B01E1-D0A8-426B-A179-55F16E1ACFD4}" dt="2024-04-05T20:08:49.840" v="4" actId="47"/>
        <pc:sldMkLst>
          <pc:docMk/>
          <pc:sldMk cId="2865893743" sldId="813"/>
        </pc:sldMkLst>
      </pc:sldChg>
      <pc:sldChg chg="del">
        <pc:chgData name="Syed, Sharmin" userId="785771f9-1e74-4df5-9b8f-ba55a9afffff" providerId="ADAL" clId="{1E6B01E1-D0A8-426B-A179-55F16E1ACFD4}" dt="2024-04-05T20:08:58.981" v="5" actId="47"/>
        <pc:sldMkLst>
          <pc:docMk/>
          <pc:sldMk cId="144986561" sldId="815"/>
        </pc:sldMkLst>
      </pc:sldChg>
      <pc:sldChg chg="ord">
        <pc:chgData name="Syed, Sharmin" userId="785771f9-1e74-4df5-9b8f-ba55a9afffff" providerId="ADAL" clId="{1E6B01E1-D0A8-426B-A179-55F16E1ACFD4}" dt="2024-04-05T21:12:21.091" v="139"/>
        <pc:sldMkLst>
          <pc:docMk/>
          <pc:sldMk cId="2247411603" sldId="2167"/>
        </pc:sldMkLst>
      </pc:sldChg>
      <pc:sldChg chg="del">
        <pc:chgData name="Syed, Sharmin" userId="785771f9-1e74-4df5-9b8f-ba55a9afffff" providerId="ADAL" clId="{1E6B01E1-D0A8-426B-A179-55F16E1ACFD4}" dt="2024-04-05T20:08:14.485" v="1" actId="47"/>
        <pc:sldMkLst>
          <pc:docMk/>
          <pc:sldMk cId="2749995023" sldId="2205"/>
        </pc:sldMkLst>
      </pc:sldChg>
      <pc:sldChg chg="add del">
        <pc:chgData name="Syed, Sharmin" userId="785771f9-1e74-4df5-9b8f-ba55a9afffff" providerId="ADAL" clId="{1E6B01E1-D0A8-426B-A179-55F16E1ACFD4}" dt="2024-04-05T20:11:17.250" v="16" actId="47"/>
        <pc:sldMkLst>
          <pc:docMk/>
          <pc:sldMk cId="2011459792" sldId="2223"/>
        </pc:sldMkLst>
      </pc:sldChg>
      <pc:sldChg chg="del">
        <pc:chgData name="Syed, Sharmin" userId="785771f9-1e74-4df5-9b8f-ba55a9afffff" providerId="ADAL" clId="{1E6B01E1-D0A8-426B-A179-55F16E1ACFD4}" dt="2024-04-05T20:08:08.002" v="0" actId="47"/>
        <pc:sldMkLst>
          <pc:docMk/>
          <pc:sldMk cId="579950813" sldId="2225"/>
        </pc:sldMkLst>
      </pc:sldChg>
      <pc:sldChg chg="ord">
        <pc:chgData name="Syed, Sharmin" userId="785771f9-1e74-4df5-9b8f-ba55a9afffff" providerId="ADAL" clId="{1E6B01E1-D0A8-426B-A179-55F16E1ACFD4}" dt="2024-04-05T21:12:21.091" v="139"/>
        <pc:sldMkLst>
          <pc:docMk/>
          <pc:sldMk cId="2696003845" sldId="2226"/>
        </pc:sldMkLst>
      </pc:sldChg>
      <pc:sldChg chg="del">
        <pc:chgData name="Syed, Sharmin" userId="785771f9-1e74-4df5-9b8f-ba55a9afffff" providerId="ADAL" clId="{1E6B01E1-D0A8-426B-A179-55F16E1ACFD4}" dt="2024-04-05T20:08:44.064" v="3" actId="47"/>
        <pc:sldMkLst>
          <pc:docMk/>
          <pc:sldMk cId="1420746690" sldId="2228"/>
        </pc:sldMkLst>
      </pc:sldChg>
      <pc:sldChg chg="del">
        <pc:chgData name="Syed, Sharmin" userId="785771f9-1e74-4df5-9b8f-ba55a9afffff" providerId="ADAL" clId="{1E6B01E1-D0A8-426B-A179-55F16E1ACFD4}" dt="2024-04-05T21:11:28.932" v="136" actId="47"/>
        <pc:sldMkLst>
          <pc:docMk/>
          <pc:sldMk cId="749920699" sldId="2232"/>
        </pc:sldMkLst>
      </pc:sldChg>
      <pc:sldChg chg="add del">
        <pc:chgData name="Syed, Sharmin" userId="785771f9-1e74-4df5-9b8f-ba55a9afffff" providerId="ADAL" clId="{1E6B01E1-D0A8-426B-A179-55F16E1ACFD4}" dt="2024-04-05T20:09:57.298" v="11" actId="47"/>
        <pc:sldMkLst>
          <pc:docMk/>
          <pc:sldMk cId="956117908" sldId="2254"/>
        </pc:sldMkLst>
      </pc:sldChg>
      <pc:sldChg chg="add del">
        <pc:chgData name="Syed, Sharmin" userId="785771f9-1e74-4df5-9b8f-ba55a9afffff" providerId="ADAL" clId="{1E6B01E1-D0A8-426B-A179-55F16E1ACFD4}" dt="2024-04-05T20:11:10.381" v="15" actId="47"/>
        <pc:sldMkLst>
          <pc:docMk/>
          <pc:sldMk cId="1177579593" sldId="2256"/>
        </pc:sldMkLst>
      </pc:sldChg>
      <pc:sldChg chg="del">
        <pc:chgData name="Syed, Sharmin" userId="785771f9-1e74-4df5-9b8f-ba55a9afffff" providerId="ADAL" clId="{1E6B01E1-D0A8-426B-A179-55F16E1ACFD4}" dt="2024-04-05T20:09:12.704" v="6" actId="47"/>
        <pc:sldMkLst>
          <pc:docMk/>
          <pc:sldMk cId="2460029404" sldId="2257"/>
        </pc:sldMkLst>
      </pc:sldChg>
      <pc:sldChg chg="del">
        <pc:chgData name="Syed, Sharmin" userId="785771f9-1e74-4df5-9b8f-ba55a9afffff" providerId="ADAL" clId="{1E6B01E1-D0A8-426B-A179-55F16E1ACFD4}" dt="2024-04-05T21:11:32.454" v="137" actId="47"/>
        <pc:sldMkLst>
          <pc:docMk/>
          <pc:sldMk cId="752424597" sldId="2262"/>
        </pc:sldMkLst>
      </pc:sldChg>
      <pc:sldChg chg="del">
        <pc:chgData name="Syed, Sharmin" userId="785771f9-1e74-4df5-9b8f-ba55a9afffff" providerId="ADAL" clId="{1E6B01E1-D0A8-426B-A179-55F16E1ACFD4}" dt="2024-04-05T20:49:31.606" v="46" actId="47"/>
        <pc:sldMkLst>
          <pc:docMk/>
          <pc:sldMk cId="676805344" sldId="2263"/>
        </pc:sldMkLst>
      </pc:sldChg>
      <pc:sldChg chg="addSp delSp modSp new mod">
        <pc:chgData name="Syed, Sharmin" userId="785771f9-1e74-4df5-9b8f-ba55a9afffff" providerId="ADAL" clId="{1E6B01E1-D0A8-426B-A179-55F16E1ACFD4}" dt="2024-04-06T01:16:02.123" v="156" actId="14100"/>
        <pc:sldMkLst>
          <pc:docMk/>
          <pc:sldMk cId="2035972304" sldId="2265"/>
        </pc:sldMkLst>
        <pc:spChg chg="del">
          <ac:chgData name="Syed, Sharmin" userId="785771f9-1e74-4df5-9b8f-ba55a9afffff" providerId="ADAL" clId="{1E6B01E1-D0A8-426B-A179-55F16E1ACFD4}" dt="2024-04-06T01:11:16.723" v="145" actId="478"/>
          <ac:spMkLst>
            <pc:docMk/>
            <pc:sldMk cId="2035972304" sldId="2265"/>
            <ac:spMk id="2" creationId="{F3D02F57-655B-7756-D960-D972AE2CA09E}"/>
          </ac:spMkLst>
        </pc:spChg>
        <pc:spChg chg="del">
          <ac:chgData name="Syed, Sharmin" userId="785771f9-1e74-4df5-9b8f-ba55a9afffff" providerId="ADAL" clId="{1E6B01E1-D0A8-426B-A179-55F16E1ACFD4}" dt="2024-04-06T01:11:18.715" v="146" actId="478"/>
          <ac:spMkLst>
            <pc:docMk/>
            <pc:sldMk cId="2035972304" sldId="2265"/>
            <ac:spMk id="3" creationId="{CCD493B4-56D0-6455-8A83-2B84CFF31C19}"/>
          </ac:spMkLst>
        </pc:spChg>
        <pc:spChg chg="del">
          <ac:chgData name="Syed, Sharmin" userId="785771f9-1e74-4df5-9b8f-ba55a9afffff" providerId="ADAL" clId="{1E6B01E1-D0A8-426B-A179-55F16E1ACFD4}" dt="2024-04-06T01:11:14.452" v="144" actId="478"/>
          <ac:spMkLst>
            <pc:docMk/>
            <pc:sldMk cId="2035972304" sldId="2265"/>
            <ac:spMk id="4" creationId="{4D9BE6C2-CB6F-005E-3371-93A788BAF305}"/>
          </ac:spMkLst>
        </pc:spChg>
        <pc:spChg chg="add">
          <ac:chgData name="Syed, Sharmin" userId="785771f9-1e74-4df5-9b8f-ba55a9afffff" providerId="ADAL" clId="{1E6B01E1-D0A8-426B-A179-55F16E1ACFD4}" dt="2024-04-06T00:23:00.540" v="141" actId="22"/>
          <ac:spMkLst>
            <pc:docMk/>
            <pc:sldMk cId="2035972304" sldId="2265"/>
            <ac:spMk id="8" creationId="{A10F9785-19DD-4F73-E83F-7372FFC8423A}"/>
          </ac:spMkLst>
        </pc:spChg>
        <pc:spChg chg="add">
          <ac:chgData name="Syed, Sharmin" userId="785771f9-1e74-4df5-9b8f-ba55a9afffff" providerId="ADAL" clId="{1E6B01E1-D0A8-426B-A179-55F16E1ACFD4}" dt="2024-04-06T00:23:07.141" v="142" actId="22"/>
          <ac:spMkLst>
            <pc:docMk/>
            <pc:sldMk cId="2035972304" sldId="2265"/>
            <ac:spMk id="10" creationId="{0055853D-4778-A855-F17D-7B5E3BFC8C45}"/>
          </ac:spMkLst>
        </pc:spChg>
        <pc:picChg chg="add mod">
          <ac:chgData name="Syed, Sharmin" userId="785771f9-1e74-4df5-9b8f-ba55a9afffff" providerId="ADAL" clId="{1E6B01E1-D0A8-426B-A179-55F16E1ACFD4}" dt="2024-04-06T01:16:02.123" v="156" actId="14100"/>
          <ac:picMkLst>
            <pc:docMk/>
            <pc:sldMk cId="2035972304" sldId="2265"/>
            <ac:picMk id="12" creationId="{BAB0152E-E52C-3098-5D00-7AC727B62221}"/>
          </ac:picMkLst>
        </pc:picChg>
      </pc:sldChg>
      <pc:sldMasterChg chg="addSldLayout delSldLayout">
        <pc:chgData name="Syed, Sharmin" userId="785771f9-1e74-4df5-9b8f-ba55a9afffff" providerId="ADAL" clId="{1E6B01E1-D0A8-426B-A179-55F16E1ACFD4}" dt="2024-04-05T20:15:17.059" v="45" actId="47"/>
        <pc:sldMasterMkLst>
          <pc:docMk/>
          <pc:sldMasterMk cId="224571392" sldId="2147483660"/>
        </pc:sldMasterMkLst>
        <pc:sldLayoutChg chg="add del">
          <pc:chgData name="Syed, Sharmin" userId="785771f9-1e74-4df5-9b8f-ba55a9afffff" providerId="ADAL" clId="{1E6B01E1-D0A8-426B-A179-55F16E1ACFD4}" dt="2024-04-05T20:09:58.101" v="12" actId="47"/>
          <pc:sldLayoutMkLst>
            <pc:docMk/>
            <pc:sldMasterMk cId="224571392" sldId="2147483660"/>
            <pc:sldLayoutMk cId="3714692804" sldId="2147483675"/>
          </pc:sldLayoutMkLst>
        </pc:sldLayoutChg>
        <pc:sldLayoutChg chg="del">
          <pc:chgData name="Syed, Sharmin" userId="785771f9-1e74-4df5-9b8f-ba55a9afffff" providerId="ADAL" clId="{1E6B01E1-D0A8-426B-A179-55F16E1ACFD4}" dt="2024-04-05T20:15:17.059" v="45" actId="47"/>
          <pc:sldLayoutMkLst>
            <pc:docMk/>
            <pc:sldMasterMk cId="224571392" sldId="2147483660"/>
            <pc:sldLayoutMk cId="4058900380" sldId="2147483680"/>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DF3F4DA-00CF-4EBD-8391-C3D2C769524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670F02D-96F3-4956-B1C3-0902E015219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E90D464-FA06-469A-84CB-CE538E9DFE51}" type="datetimeFigureOut">
              <a:rPr lang="en-US" smtClean="0"/>
              <a:t>4/5/2024</a:t>
            </a:fld>
            <a:endParaRPr lang="en-US"/>
          </a:p>
        </p:txBody>
      </p:sp>
      <p:sp>
        <p:nvSpPr>
          <p:cNvPr id="4" name="Footer Placeholder 3">
            <a:extLst>
              <a:ext uri="{FF2B5EF4-FFF2-40B4-BE49-F238E27FC236}">
                <a16:creationId xmlns:a16="http://schemas.microsoft.com/office/drawing/2014/main" id="{DCD8EF31-372F-4C0D-85E0-DB314999B4F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566706D-FB87-4734-84FB-83B99C27437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9D1EFB9-C798-4209-B10C-8BA6E4E5FC71}" type="slidenum">
              <a:rPr lang="en-US" smtClean="0"/>
              <a:t>‹#›</a:t>
            </a:fld>
            <a:endParaRPr lang="en-US"/>
          </a:p>
        </p:txBody>
      </p:sp>
    </p:spTree>
    <p:extLst>
      <p:ext uri="{BB962C8B-B14F-4D97-AF65-F5344CB8AC3E}">
        <p14:creationId xmlns:p14="http://schemas.microsoft.com/office/powerpoint/2010/main" val="309410450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0A0EBC-8318-42E0-97F7-6EFFE295F587}" type="datetimeFigureOut">
              <a:rPr lang="en-US" smtClean="0"/>
              <a:t>4/4/2024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4E9BC3-9D7A-4F5B-88C3-0C04943C66F1}" type="slidenum">
              <a:rPr lang="en-US" smtClean="0"/>
              <a:t>‹#›</a:t>
            </a:fld>
            <a:endParaRPr lang="en-US"/>
          </a:p>
        </p:txBody>
      </p:sp>
    </p:spTree>
    <p:extLst>
      <p:ext uri="{BB962C8B-B14F-4D97-AF65-F5344CB8AC3E}">
        <p14:creationId xmlns:p14="http://schemas.microsoft.com/office/powerpoint/2010/main" val="205095174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mdpi.com/2071-1050/9/7/1221"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mdpi.com/2071-1050/9/7/1221"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development.globalmethane.org/documents/tools/A-Global-Perspective-of-AD-Policies-Incentives.pdf"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mdpi.com/2071-1050/9/7/1221"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development.globalmethane.org/documents/tools/A-Global-Perspective-of-AD-Policies-Incentives.pdf"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mdpi.com/2071-1050/9/7/1221"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mdpi.com/2071-1050/9/7/1221"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www.ers.usda.gov/amber-waves/2012/december/alternative-policies-to-promote-anaerobic-digesters-produce-positive-net-benefits/"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2C4E9BC3-9D7A-4F5B-88C3-0C04943C66F1}" type="slidenum">
              <a:rPr lang="en-US" smtClean="0"/>
              <a:t>1</a:t>
            </a:fld>
            <a:endParaRPr lang="en-US"/>
          </a:p>
        </p:txBody>
      </p:sp>
    </p:spTree>
    <p:extLst>
      <p:ext uri="{BB962C8B-B14F-4D97-AF65-F5344CB8AC3E}">
        <p14:creationId xmlns:p14="http://schemas.microsoft.com/office/powerpoint/2010/main" val="27830316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B667E1-E601-4AAF-B95C-B25720D70A60}" type="slidenum">
              <a:rPr lang="en-US" smtClean="0"/>
              <a:t>14</a:t>
            </a:fld>
            <a:endParaRPr lang="en-US"/>
          </a:p>
        </p:txBody>
      </p:sp>
    </p:spTree>
    <p:extLst>
      <p:ext uri="{BB962C8B-B14F-4D97-AF65-F5344CB8AC3E}">
        <p14:creationId xmlns:p14="http://schemas.microsoft.com/office/powerpoint/2010/main" val="6814598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is a comprehensive handbook that is intended for anyone working in agriculture or renewable energy and is interested in ADs or biogas. The PDH outline the necessary development steps and outstanding questions that developers must answer during the evaluation and development of a farm-based AD system. </a:t>
            </a:r>
          </a:p>
          <a:p>
            <a:endParaRPr lang="en-US"/>
          </a:p>
        </p:txBody>
      </p:sp>
      <p:sp>
        <p:nvSpPr>
          <p:cNvPr id="4" name="Slide Number Placeholder 3"/>
          <p:cNvSpPr>
            <a:spLocks noGrp="1"/>
          </p:cNvSpPr>
          <p:nvPr>
            <p:ph type="sldNum" sz="quarter" idx="5"/>
          </p:nvPr>
        </p:nvSpPr>
        <p:spPr/>
        <p:txBody>
          <a:bodyPr/>
          <a:lstStyle/>
          <a:p>
            <a:fld id="{2C4E9BC3-9D7A-4F5B-88C3-0C04943C66F1}" type="slidenum">
              <a:rPr lang="en-US" smtClean="0"/>
              <a:t>15</a:t>
            </a:fld>
            <a:endParaRPr lang="en-US"/>
          </a:p>
        </p:txBody>
      </p:sp>
    </p:spTree>
    <p:extLst>
      <p:ext uri="{BB962C8B-B14F-4D97-AF65-F5344CB8AC3E}">
        <p14:creationId xmlns:p14="http://schemas.microsoft.com/office/powerpoint/2010/main" val="7161370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11 chapters in the PDH on a wide scope of topics. It is meant to be used as a resource and as needed.</a:t>
            </a:r>
          </a:p>
          <a:p>
            <a:endParaRPr lang="en-US"/>
          </a:p>
        </p:txBody>
      </p:sp>
      <p:sp>
        <p:nvSpPr>
          <p:cNvPr id="4" name="Slide Number Placeholder 3"/>
          <p:cNvSpPr>
            <a:spLocks noGrp="1"/>
          </p:cNvSpPr>
          <p:nvPr>
            <p:ph type="sldNum" sz="quarter" idx="5"/>
          </p:nvPr>
        </p:nvSpPr>
        <p:spPr/>
        <p:txBody>
          <a:bodyPr/>
          <a:lstStyle/>
          <a:p>
            <a:fld id="{2C4E9BC3-9D7A-4F5B-88C3-0C04943C66F1}" type="slidenum">
              <a:rPr lang="en-US" smtClean="0"/>
              <a:t>16</a:t>
            </a:fld>
            <a:endParaRPr lang="en-US"/>
          </a:p>
        </p:txBody>
      </p:sp>
    </p:spTree>
    <p:extLst>
      <p:ext uri="{BB962C8B-B14F-4D97-AF65-F5344CB8AC3E}">
        <p14:creationId xmlns:p14="http://schemas.microsoft.com/office/powerpoint/2010/main" val="41227216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212529"/>
                </a:solidFill>
                <a:effectLst/>
                <a:latin typeface="-apple-system"/>
              </a:rPr>
              <a:t>The Anaerobic Digestion Screening Tool is an Excel-based tool that enables users to conduct pre-feasibility analyses to evaluate AD opportunities for a variety of feedstocks, including organic municipal solid waste, livestock manure, agricultural residues, and wastewater. The tool generates the following outputs:</a:t>
            </a:r>
          </a:p>
          <a:p>
            <a:pPr lvl="1" algn="l">
              <a:buFont typeface="Arial" panose="020B0604020202020204" pitchFamily="34" charset="0"/>
              <a:buChar char="•"/>
            </a:pPr>
            <a:r>
              <a:rPr lang="en-US" b="0" i="0">
                <a:solidFill>
                  <a:srgbClr val="212529"/>
                </a:solidFill>
                <a:effectLst/>
                <a:latin typeface="-apple-system"/>
              </a:rPr>
              <a:t>Annual biogas and digestate production</a:t>
            </a:r>
          </a:p>
          <a:p>
            <a:pPr lvl="1" algn="l">
              <a:buFont typeface="Arial" panose="020B0604020202020204" pitchFamily="34" charset="0"/>
              <a:buChar char="•"/>
            </a:pPr>
            <a:r>
              <a:rPr lang="en-US" b="0" i="0">
                <a:solidFill>
                  <a:srgbClr val="212529"/>
                </a:solidFill>
                <a:effectLst/>
                <a:latin typeface="-apple-system"/>
              </a:rPr>
              <a:t>Project methane emission reductions</a:t>
            </a:r>
          </a:p>
          <a:p>
            <a:pPr lvl="1" algn="l">
              <a:buFont typeface="Arial" panose="020B0604020202020204" pitchFamily="34" charset="0"/>
              <a:buChar char="•"/>
            </a:pPr>
            <a:r>
              <a:rPr lang="en-US" b="0" i="0">
                <a:solidFill>
                  <a:srgbClr val="212529"/>
                </a:solidFill>
                <a:effectLst/>
                <a:latin typeface="-apple-system"/>
              </a:rPr>
              <a:t>Potential end uses of biogas, including estimates for electricity production, natural gas production, cooking gas potential, and home heating potential</a:t>
            </a:r>
          </a:p>
          <a:p>
            <a:pPr algn="l"/>
            <a:r>
              <a:rPr lang="en-US" b="0" i="0">
                <a:solidFill>
                  <a:srgbClr val="212529"/>
                </a:solidFill>
                <a:effectLst/>
                <a:latin typeface="-apple-system"/>
              </a:rPr>
              <a:t>This tool is intended to help project developers, government agencies, financial institutions, and other stakeholders conduct an initial screening assessment of the technical and financial feasibility of proposed AD projects.</a:t>
            </a:r>
          </a:p>
          <a:p>
            <a:pPr algn="l"/>
            <a:endParaRPr lang="en-US" b="0" i="0">
              <a:solidFill>
                <a:srgbClr val="212529"/>
              </a:solidFill>
              <a:effectLst/>
              <a:latin typeface="-apple-system"/>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13E063-A20D-4637-94CA-5A9FB073B7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38150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a:solidFill>
                  <a:srgbClr val="0563C1"/>
                </a:solidFill>
                <a:hlinkClick r:id="rId3">
                  <a:extLst>
                    <a:ext uri="{A12FA001-AC4F-418D-AE19-62706E023703}">
                      <ahyp:hlinkClr xmlns:ahyp="http://schemas.microsoft.com/office/drawing/2018/hyperlinkcolor" val="tx"/>
                    </a:ext>
                  </a:extLst>
                </a:hlinkClick>
              </a:rPr>
              <a:t>- FOE is funded by a partnership of 107 utilities throughout Wisconsin</a:t>
            </a:r>
            <a:endParaRPr lang="en-US" u="none">
              <a:solidFill>
                <a:schemeClr val="tx1"/>
              </a:solidFill>
              <a:hlinkClick r:id="rId3">
                <a:extLst>
                  <a:ext uri="{A12FA001-AC4F-418D-AE19-62706E023703}">
                    <ahyp:hlinkClr xmlns:ahyp="http://schemas.microsoft.com/office/drawing/2018/hyperlinkcolor" val="tx"/>
                  </a:ext>
                </a:extLst>
              </a:hlinkClick>
            </a:endParaRPr>
          </a:p>
        </p:txBody>
      </p:sp>
      <p:sp>
        <p:nvSpPr>
          <p:cNvPr id="4" name="Slide Number Placeholder 3"/>
          <p:cNvSpPr>
            <a:spLocks noGrp="1"/>
          </p:cNvSpPr>
          <p:nvPr>
            <p:ph type="sldNum" sz="quarter" idx="5"/>
          </p:nvPr>
        </p:nvSpPr>
        <p:spPr/>
        <p:txBody>
          <a:bodyPr/>
          <a:lstStyle/>
          <a:p>
            <a:fld id="{6313E063-A20D-4637-94CA-5A9FB073B70F}" type="slidenum">
              <a:rPr lang="en-US" smtClean="0"/>
              <a:t>19</a:t>
            </a:fld>
            <a:endParaRPr lang="en-US"/>
          </a:p>
        </p:txBody>
      </p:sp>
    </p:spTree>
    <p:extLst>
      <p:ext uri="{BB962C8B-B14F-4D97-AF65-F5344CB8AC3E}">
        <p14:creationId xmlns:p14="http://schemas.microsoft.com/office/powerpoint/2010/main" val="21741966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US">
              <a:hlinkClick r:id="rId3"/>
            </a:endParaRPr>
          </a:p>
        </p:txBody>
      </p:sp>
      <p:sp>
        <p:nvSpPr>
          <p:cNvPr id="4" name="Slide Number Placeholder 3"/>
          <p:cNvSpPr>
            <a:spLocks noGrp="1"/>
          </p:cNvSpPr>
          <p:nvPr>
            <p:ph type="sldNum" sz="quarter" idx="5"/>
          </p:nvPr>
        </p:nvSpPr>
        <p:spPr/>
        <p:txBody>
          <a:bodyPr/>
          <a:lstStyle/>
          <a:p>
            <a:fld id="{6313E063-A20D-4637-94CA-5A9FB073B70F}" type="slidenum">
              <a:rPr lang="en-US" smtClean="0"/>
              <a:t>20</a:t>
            </a:fld>
            <a:endParaRPr lang="en-US"/>
          </a:p>
        </p:txBody>
      </p:sp>
    </p:spTree>
    <p:extLst>
      <p:ext uri="{BB962C8B-B14F-4D97-AF65-F5344CB8AC3E}">
        <p14:creationId xmlns:p14="http://schemas.microsoft.com/office/powerpoint/2010/main" val="6861009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200">
              <a:latin typeface="+mn-lt"/>
            </a:endParaRPr>
          </a:p>
        </p:txBody>
      </p:sp>
      <p:sp>
        <p:nvSpPr>
          <p:cNvPr id="4" name="Slide Number Placeholder 3"/>
          <p:cNvSpPr>
            <a:spLocks noGrp="1"/>
          </p:cNvSpPr>
          <p:nvPr>
            <p:ph type="sldNum" sz="quarter" idx="5"/>
          </p:nvPr>
        </p:nvSpPr>
        <p:spPr/>
        <p:txBody>
          <a:bodyPr/>
          <a:lstStyle/>
          <a:p>
            <a:fld id="{6313E063-A20D-4637-94CA-5A9FB073B70F}" type="slidenum">
              <a:rPr lang="en-US" smtClean="0"/>
              <a:t>21</a:t>
            </a:fld>
            <a:endParaRPr lang="en-US"/>
          </a:p>
        </p:txBody>
      </p:sp>
    </p:spTree>
    <p:extLst>
      <p:ext uri="{BB962C8B-B14F-4D97-AF65-F5344CB8AC3E}">
        <p14:creationId xmlns:p14="http://schemas.microsoft.com/office/powerpoint/2010/main" val="19387266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13E063-A20D-4637-94CA-5A9FB073B70F}" type="slidenum">
              <a:rPr lang="en-US" smtClean="0"/>
              <a:t>22</a:t>
            </a:fld>
            <a:endParaRPr lang="en-US"/>
          </a:p>
        </p:txBody>
      </p:sp>
    </p:spTree>
    <p:extLst>
      <p:ext uri="{BB962C8B-B14F-4D97-AF65-F5344CB8AC3E}">
        <p14:creationId xmlns:p14="http://schemas.microsoft.com/office/powerpoint/2010/main" val="36703592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Sources:</a:t>
            </a:r>
          </a:p>
          <a:p>
            <a:r>
              <a:rPr lang="en-US">
                <a:cs typeface="Calibri"/>
              </a:rPr>
              <a:t>- </a:t>
            </a:r>
            <a:r>
              <a:rPr lang="en-US">
                <a:hlinkClick r:id="rId3"/>
              </a:rPr>
              <a:t>A Global Perspective of Anaerobic Digestion Policies and Incentives (globalmethane.org)</a:t>
            </a:r>
          </a:p>
          <a:p>
            <a:pPr marL="171450" indent="-171450">
              <a:buFont typeface="Calibri"/>
              <a:buChar char="-"/>
            </a:pPr>
            <a:r>
              <a:rPr lang="en-US">
                <a:hlinkClick r:id="rId4"/>
              </a:rPr>
              <a:t>Sustainability | Free Full-Text | How Incentives Affect the Adoption of Anaerobic Digesters in the United States (mdpi.com)</a:t>
            </a:r>
            <a:endParaRPr lang="en-US">
              <a:cs typeface="Calibri"/>
            </a:endParaRPr>
          </a:p>
        </p:txBody>
      </p:sp>
      <p:sp>
        <p:nvSpPr>
          <p:cNvPr id="4" name="Slide Number Placeholder 3"/>
          <p:cNvSpPr>
            <a:spLocks noGrp="1"/>
          </p:cNvSpPr>
          <p:nvPr>
            <p:ph type="sldNum" sz="quarter" idx="5"/>
          </p:nvPr>
        </p:nvSpPr>
        <p:spPr/>
        <p:txBody>
          <a:bodyPr/>
          <a:lstStyle/>
          <a:p>
            <a:fld id="{6313E063-A20D-4637-94CA-5A9FB073B70F}" type="slidenum">
              <a:rPr lang="en-US" smtClean="0"/>
              <a:t>23</a:t>
            </a:fld>
            <a:endParaRPr lang="en-US"/>
          </a:p>
        </p:txBody>
      </p:sp>
    </p:spTree>
    <p:extLst>
      <p:ext uri="{BB962C8B-B14F-4D97-AF65-F5344CB8AC3E}">
        <p14:creationId xmlns:p14="http://schemas.microsoft.com/office/powerpoint/2010/main" val="7195156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Tax Incentives: For example, Iowa allocates tax credits worth $0.015 per kwh for ten years, while North Carolina allocates credits worth 35% of the property constructed.</a:t>
            </a:r>
          </a:p>
          <a:p>
            <a:endParaRPr lang="en-US">
              <a:cs typeface="Calibri"/>
            </a:endParaRPr>
          </a:p>
          <a:p>
            <a:r>
              <a:rPr lang="en-US">
                <a:cs typeface="Calibri"/>
              </a:rPr>
              <a:t>Sources:</a:t>
            </a:r>
          </a:p>
          <a:p>
            <a:r>
              <a:rPr lang="en-US">
                <a:cs typeface="Calibri"/>
              </a:rPr>
              <a:t>- </a:t>
            </a:r>
            <a:r>
              <a:rPr lang="en-US">
                <a:hlinkClick r:id="rId3"/>
              </a:rPr>
              <a:t>A Global Perspective of Anaerobic Digestion Policies and Incentives (globalmethane.org)</a:t>
            </a:r>
          </a:p>
          <a:p>
            <a:pPr marL="171450" indent="-171450">
              <a:buFont typeface="Calibri"/>
              <a:buChar char="-"/>
            </a:pPr>
            <a:r>
              <a:rPr lang="en-US">
                <a:hlinkClick r:id="rId4"/>
              </a:rPr>
              <a:t>Sustainability | Free Full-Text | How Incentives Affect the Adoption of Anaerobic Digesters in the United States (mdpi.com)</a:t>
            </a:r>
            <a:endParaRPr lang="en-US">
              <a:cs typeface="Calibri"/>
            </a:endParaRPr>
          </a:p>
        </p:txBody>
      </p:sp>
      <p:sp>
        <p:nvSpPr>
          <p:cNvPr id="4" name="Slide Number Placeholder 3"/>
          <p:cNvSpPr>
            <a:spLocks noGrp="1"/>
          </p:cNvSpPr>
          <p:nvPr>
            <p:ph type="sldNum" sz="quarter" idx="5"/>
          </p:nvPr>
        </p:nvSpPr>
        <p:spPr/>
        <p:txBody>
          <a:bodyPr/>
          <a:lstStyle/>
          <a:p>
            <a:fld id="{6313E063-A20D-4637-94CA-5A9FB073B70F}" type="slidenum">
              <a:rPr lang="en-US" smtClean="0"/>
              <a:t>24</a:t>
            </a:fld>
            <a:endParaRPr lang="en-US"/>
          </a:p>
        </p:txBody>
      </p:sp>
    </p:spTree>
    <p:extLst>
      <p:ext uri="{BB962C8B-B14F-4D97-AF65-F5344CB8AC3E}">
        <p14:creationId xmlns:p14="http://schemas.microsoft.com/office/powerpoint/2010/main" val="1262896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200">
              <a:latin typeface="+mn-lt"/>
            </a:endParaRPr>
          </a:p>
        </p:txBody>
      </p:sp>
      <p:sp>
        <p:nvSpPr>
          <p:cNvPr id="4" name="Slide Number Placeholder 3"/>
          <p:cNvSpPr>
            <a:spLocks noGrp="1"/>
          </p:cNvSpPr>
          <p:nvPr>
            <p:ph type="sldNum" sz="quarter" idx="5"/>
          </p:nvPr>
        </p:nvSpPr>
        <p:spPr/>
        <p:txBody>
          <a:bodyPr/>
          <a:lstStyle/>
          <a:p>
            <a:fld id="{6313E063-A20D-4637-94CA-5A9FB073B70F}" type="slidenum">
              <a:rPr lang="en-US" smtClean="0"/>
              <a:t>2</a:t>
            </a:fld>
            <a:endParaRPr lang="en-US"/>
          </a:p>
        </p:txBody>
      </p:sp>
    </p:spTree>
    <p:extLst>
      <p:ext uri="{BB962C8B-B14F-4D97-AF65-F5344CB8AC3E}">
        <p14:creationId xmlns:p14="http://schemas.microsoft.com/office/powerpoint/2010/main" val="33323605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6313E063-A20D-4637-94CA-5A9FB073B70F}" type="slidenum">
              <a:rPr lang="en-US" smtClean="0"/>
              <a:t>25</a:t>
            </a:fld>
            <a:endParaRPr lang="en-US"/>
          </a:p>
        </p:txBody>
      </p:sp>
    </p:spTree>
    <p:extLst>
      <p:ext uri="{BB962C8B-B14F-4D97-AF65-F5344CB8AC3E}">
        <p14:creationId xmlns:p14="http://schemas.microsoft.com/office/powerpoint/2010/main" val="42751495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6313E063-A20D-4637-94CA-5A9FB073B70F}" type="slidenum">
              <a:rPr lang="en-US" smtClean="0"/>
              <a:t>26</a:t>
            </a:fld>
            <a:endParaRPr lang="en-US"/>
          </a:p>
        </p:txBody>
      </p:sp>
    </p:spTree>
    <p:extLst>
      <p:ext uri="{BB962C8B-B14F-4D97-AF65-F5344CB8AC3E}">
        <p14:creationId xmlns:p14="http://schemas.microsoft.com/office/powerpoint/2010/main" val="41428087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pPr>
            <a:r>
              <a:rPr lang="en-US">
                <a:cs typeface="Calibri"/>
              </a:rPr>
              <a:t>Sources:</a:t>
            </a:r>
          </a:p>
          <a:p>
            <a:r>
              <a:rPr lang="en-US">
                <a:hlinkClick r:id="rId3"/>
              </a:rPr>
              <a:t>- Sustainability | Free Full-Text | How Incentives Affect the Adoption of Anaerobic Digesters in the United States (mdpi.com</a:t>
            </a:r>
            <a:r>
              <a:rPr lang="en-US"/>
              <a:t>)</a:t>
            </a:r>
          </a:p>
          <a:p>
            <a:pPr marL="171450" indent="-171450">
              <a:buFont typeface="Calibri"/>
              <a:buChar char="-"/>
            </a:pPr>
            <a:r>
              <a:rPr lang="en-US">
                <a:hlinkClick r:id="rId4"/>
              </a:rPr>
              <a:t>USDA ERS - Alternative Policies To Promote Anaerobic Digesters Produce Positive Net Benefits</a:t>
            </a:r>
            <a:endParaRPr lang="en-US">
              <a:cs typeface="Calibri"/>
            </a:endParaRPr>
          </a:p>
        </p:txBody>
      </p:sp>
      <p:sp>
        <p:nvSpPr>
          <p:cNvPr id="4" name="Slide Number Placeholder 3"/>
          <p:cNvSpPr>
            <a:spLocks noGrp="1"/>
          </p:cNvSpPr>
          <p:nvPr>
            <p:ph type="sldNum" sz="quarter" idx="5"/>
          </p:nvPr>
        </p:nvSpPr>
        <p:spPr/>
        <p:txBody>
          <a:bodyPr/>
          <a:lstStyle/>
          <a:p>
            <a:fld id="{6313E063-A20D-4637-94CA-5A9FB073B70F}" type="slidenum">
              <a:rPr lang="en-US" smtClean="0"/>
              <a:t>28</a:t>
            </a:fld>
            <a:endParaRPr lang="en-US"/>
          </a:p>
        </p:txBody>
      </p:sp>
    </p:spTree>
    <p:extLst>
      <p:ext uri="{BB962C8B-B14F-4D97-AF65-F5344CB8AC3E}">
        <p14:creationId xmlns:p14="http://schemas.microsoft.com/office/powerpoint/2010/main" val="3577114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19230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4E9BC3-9D7A-4F5B-88C3-0C04943C66F1}" type="slidenum">
              <a:rPr lang="en-US" smtClean="0"/>
              <a:t>4</a:t>
            </a:fld>
            <a:endParaRPr lang="en-US"/>
          </a:p>
        </p:txBody>
      </p:sp>
    </p:spTree>
    <p:extLst>
      <p:ext uri="{BB962C8B-B14F-4D97-AF65-F5344CB8AC3E}">
        <p14:creationId xmlns:p14="http://schemas.microsoft.com/office/powerpoint/2010/main" val="40144843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erriweather Web"/>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E9BC3-9D7A-4F5B-88C3-0C04943C66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26076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*Based on minimum farm size: 500 cows or 2000 pigs. AgSTAR’s </a:t>
            </a:r>
            <a:r>
              <a:rPr lang="en-US" sz="1200" i="1"/>
              <a:t>Market Opportunities Report </a:t>
            </a:r>
            <a:r>
              <a:rPr lang="en-US" sz="1200"/>
              <a:t>estimates that there is significant technical potential for AD </a:t>
            </a:r>
            <a:r>
              <a:rPr lang="en-US" sz="1200" b="1"/>
              <a:t>over 8,000 systems </a:t>
            </a:r>
            <a:r>
              <a:rPr lang="en-US" sz="1200"/>
              <a:t>on farms (managing manure) and many more possible in communities to manage food waste.</a:t>
            </a:r>
          </a:p>
          <a:p>
            <a:endParaRPr lang="en-US" sz="1200"/>
          </a:p>
          <a:p>
            <a:r>
              <a:rPr lang="en-US" sz="1200"/>
              <a:t>https://www.epa.gov/agstar/agstar-data-and-trends updated 5/2022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E9BC3-9D7A-4F5B-88C3-0C04943C66F1}" type="slidenum">
              <a:rPr kumimoji="0" lang="en-US" sz="1200" b="0" i="0" u="none" strike="noStrike" kern="1200" cap="none" spc="0" normalizeH="0" baseline="0" noProof="0" smtClean="0">
                <a:ln>
                  <a:noFill/>
                </a:ln>
                <a:solidFill>
                  <a:srgbClr val="404040"/>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rgbClr val="404040"/>
              </a:solidFill>
              <a:effectLst/>
              <a:uLnTx/>
              <a:uFillTx/>
              <a:latin typeface="Corbel"/>
              <a:ea typeface="+mn-ea"/>
              <a:cs typeface="+mn-cs"/>
            </a:endParaRPr>
          </a:p>
        </p:txBody>
      </p:sp>
    </p:spTree>
    <p:extLst>
      <p:ext uri="{BB962C8B-B14F-4D97-AF65-F5344CB8AC3E}">
        <p14:creationId xmlns:p14="http://schemas.microsoft.com/office/powerpoint/2010/main" val="16919807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sz="1400" b="1"/>
              <a:t>Anaerobic digestion (AD) </a:t>
            </a:r>
            <a:r>
              <a:rPr lang="en-US" sz="1400"/>
              <a:t>uses bacteria to break down organic matter—such as animal manure, food wastes, wastewater biosolids—and generate two valuable products: biogas and digestate.</a:t>
            </a:r>
          </a:p>
          <a:p>
            <a:pPr marL="662940" lvl="1" indent="-342900">
              <a:spcBef>
                <a:spcPts val="0"/>
              </a:spcBef>
            </a:pPr>
            <a:r>
              <a:rPr lang="en-US" sz="1400" b="1"/>
              <a:t>Biogas</a:t>
            </a:r>
            <a:r>
              <a:rPr lang="en-US" sz="1400"/>
              <a:t> is comprised mostly of methane gas which can be used to produce energy: electricity; vehicle fuel (renewable natural gas (RNG)); heat barns; thermo-industrial</a:t>
            </a:r>
          </a:p>
          <a:p>
            <a:pPr marL="662940" lvl="1" indent="-342900">
              <a:spcBef>
                <a:spcPts val="0"/>
              </a:spcBef>
            </a:pPr>
            <a:r>
              <a:rPr lang="en-US" sz="1400" b="1"/>
              <a:t>Digestate</a:t>
            </a:r>
            <a:r>
              <a:rPr lang="en-US" sz="1400"/>
              <a:t> is the leftover solid and liquid portion of the manure which is nutrient rich and can be applied to soil to help grow crops and used as animal bedding.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E9BC3-9D7A-4F5B-88C3-0C04943C66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03946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E9BC3-9D7A-4F5B-88C3-0C04943C66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23859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Merriweather Web"/>
              </a:rPr>
              <a:t>https://www.epa.gov/agstar/project-profile-freunds-farm-inc</a:t>
            </a:r>
          </a:p>
          <a:p>
            <a:endParaRPr lang="en-US">
              <a:latin typeface="Merriweather Web"/>
            </a:endParaRPr>
          </a:p>
          <a:p>
            <a:endParaRPr lang="en-US"/>
          </a:p>
        </p:txBody>
      </p:sp>
      <p:sp>
        <p:nvSpPr>
          <p:cNvPr id="4" name="Slide Number Placeholder 3"/>
          <p:cNvSpPr>
            <a:spLocks noGrp="1"/>
          </p:cNvSpPr>
          <p:nvPr>
            <p:ph type="sldNum" sz="quarter" idx="5"/>
          </p:nvPr>
        </p:nvSpPr>
        <p:spPr/>
        <p:txBody>
          <a:bodyPr/>
          <a:lstStyle/>
          <a:p>
            <a:fld id="{2C4E9BC3-9D7A-4F5B-88C3-0C04943C66F1}" type="slidenum">
              <a:rPr lang="en-US" smtClean="0"/>
              <a:t>12</a:t>
            </a:fld>
            <a:endParaRPr lang="en-US"/>
          </a:p>
        </p:txBody>
      </p:sp>
    </p:spTree>
    <p:extLst>
      <p:ext uri="{BB962C8B-B14F-4D97-AF65-F5344CB8AC3E}">
        <p14:creationId xmlns:p14="http://schemas.microsoft.com/office/powerpoint/2010/main" val="40060998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9C8FE2-1CD2-40C0-AA30-985665D30CB6}"/>
              </a:ext>
            </a:extLst>
          </p:cNvPr>
          <p:cNvPicPr>
            <a:picLocks noChangeAspect="1"/>
          </p:cNvPicPr>
          <p:nvPr userDrawn="1"/>
        </p:nvPicPr>
        <p:blipFill rotWithShape="1">
          <a:blip r:embed="rId2"/>
          <a:srcRect t="16270" r="54"/>
          <a:stretch/>
        </p:blipFill>
        <p:spPr>
          <a:xfrm>
            <a:off x="3301" y="0"/>
            <a:ext cx="12185398" cy="5034002"/>
          </a:xfrm>
          <a:prstGeom prst="rect">
            <a:avLst/>
          </a:prstGeom>
        </p:spPr>
      </p:pic>
      <p:sp>
        <p:nvSpPr>
          <p:cNvPr id="4" name="Rectangle 3"/>
          <p:cNvSpPr/>
          <p:nvPr/>
        </p:nvSpPr>
        <p:spPr bwMode="ltGray">
          <a:xfrm>
            <a:off x="-126" y="4086726"/>
            <a:ext cx="12192254" cy="2771274"/>
          </a:xfrm>
          <a:prstGeom prst="rect">
            <a:avLst/>
          </a:prstGeom>
          <a:gradFill flip="none" rotWithShape="1">
            <a:gsLst>
              <a:gs pos="100000">
                <a:schemeClr val="tx2">
                  <a:lumMod val="75000"/>
                </a:schemeClr>
              </a:gs>
              <a:gs pos="0">
                <a:schemeClr val="accent2"/>
              </a:gs>
            </a:gsLst>
            <a:path path="circle">
              <a:fillToRect l="50000" t="50000" r="50000" b="50000"/>
            </a:path>
            <a:tileRect/>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a:ln>
                <a:noFill/>
              </a:ln>
              <a:solidFill>
                <a:prstClr val="white"/>
              </a:solidFill>
              <a:effectLst/>
              <a:uLnTx/>
              <a:uFillTx/>
              <a:latin typeface="Euphemia"/>
              <a:ea typeface="+mn-ea"/>
              <a:cs typeface="+mn-cs"/>
            </a:endParaRPr>
          </a:p>
        </p:txBody>
      </p:sp>
      <p:sp>
        <p:nvSpPr>
          <p:cNvPr id="6" name="Rectangle 5"/>
          <p:cNvSpPr/>
          <p:nvPr/>
        </p:nvSpPr>
        <p:spPr bwMode="white">
          <a:xfrm>
            <a:off x="-127" y="4010526"/>
            <a:ext cx="12188826" cy="76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Title 1"/>
          <p:cNvSpPr>
            <a:spLocks noGrp="1"/>
          </p:cNvSpPr>
          <p:nvPr>
            <p:ph type="ctrTitle" hasCustomPrompt="1"/>
          </p:nvPr>
        </p:nvSpPr>
        <p:spPr>
          <a:xfrm>
            <a:off x="245936" y="4866835"/>
            <a:ext cx="11696700" cy="701731"/>
          </a:xfrm>
          <a:noFill/>
        </p:spPr>
        <p:txBody>
          <a:bodyPr anchor="ctr" anchorCtr="0">
            <a:spAutoFit/>
          </a:bodyPr>
          <a:lstStyle>
            <a:lvl1pPr algn="ctr">
              <a:defRPr sz="4400">
                <a:solidFill>
                  <a:schemeClr val="bg1"/>
                </a:solidFill>
                <a:latin typeface="Arial Black" panose="020B0A04020102020204" pitchFamily="34" charset="0"/>
              </a:defRPr>
            </a:lvl1pPr>
          </a:lstStyle>
          <a:p>
            <a:r>
              <a:rPr lang="en-US"/>
              <a:t>Click to Edit Master Style</a:t>
            </a:r>
            <a:endParaRPr/>
          </a:p>
        </p:txBody>
      </p:sp>
      <p:sp>
        <p:nvSpPr>
          <p:cNvPr id="3" name="Subtitle 2"/>
          <p:cNvSpPr>
            <a:spLocks noGrp="1"/>
          </p:cNvSpPr>
          <p:nvPr>
            <p:ph type="subTitle" idx="1" hasCustomPrompt="1"/>
          </p:nvPr>
        </p:nvSpPr>
        <p:spPr>
          <a:xfrm>
            <a:off x="245936" y="6002495"/>
            <a:ext cx="11696700" cy="400110"/>
          </a:xfrm>
        </p:spPr>
        <p:txBody>
          <a:bodyPr>
            <a:spAutoFit/>
          </a:bodyPr>
          <a:lstStyle>
            <a:lvl1pPr marL="0" indent="0" algn="ctr">
              <a:spcBef>
                <a:spcPts val="0"/>
              </a:spcBef>
              <a:buNone/>
              <a:defRPr sz="2000" cap="none" baseline="0">
                <a:solidFill>
                  <a:schemeClr val="bg1"/>
                </a:solidFill>
                <a:latin typeface="Arial Black" panose="020B0A04020102020204" pitchFamily="34" charset="0"/>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Style</a:t>
            </a:r>
            <a:endParaRPr/>
          </a:p>
        </p:txBody>
      </p:sp>
      <p:pic>
        <p:nvPicPr>
          <p:cNvPr id="8" name="Picture 7" descr="A picture containing drawing&#10;&#10;Description automatically generated">
            <a:extLst>
              <a:ext uri="{FF2B5EF4-FFF2-40B4-BE49-F238E27FC236}">
                <a16:creationId xmlns:a16="http://schemas.microsoft.com/office/drawing/2014/main" id="{784F0586-67CA-4F6B-9AAD-EDDE16E1153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7843" y="3377435"/>
            <a:ext cx="1092886" cy="1163395"/>
          </a:xfrm>
          <a:prstGeom prst="rect">
            <a:avLst/>
          </a:prstGeom>
          <a:ln w="38100">
            <a:solidFill>
              <a:schemeClr val="bg1"/>
            </a:solidFill>
          </a:ln>
        </p:spPr>
      </p:pic>
    </p:spTree>
    <p:extLst>
      <p:ext uri="{BB962C8B-B14F-4D97-AF65-F5344CB8AC3E}">
        <p14:creationId xmlns:p14="http://schemas.microsoft.com/office/powerpoint/2010/main" val="309513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 y="1265630"/>
            <a:ext cx="4379976" cy="2336024"/>
          </a:xfrm>
        </p:spPr>
        <p:txBody>
          <a:bodyPr lIns="274320" tIns="457200" bIns="457200" anchor="ctr" anchorCtr="0">
            <a:spAutoFit/>
          </a:bodyPr>
          <a:lstStyle>
            <a:lvl1pPr>
              <a:defRPr sz="3400" b="0">
                <a:latin typeface="Arial Black" panose="020B0A04020102020204" pitchFamily="34" charset="0"/>
              </a:defRPr>
            </a:lvl1pPr>
          </a:lstStyle>
          <a:p>
            <a:r>
              <a:rPr lang="en-US"/>
              <a:t>Click to edit Master title style</a:t>
            </a:r>
            <a:endParaRPr/>
          </a:p>
        </p:txBody>
      </p:sp>
      <p:sp>
        <p:nvSpPr>
          <p:cNvPr id="4" name="Text Placeholder 3"/>
          <p:cNvSpPr>
            <a:spLocks noGrp="1"/>
          </p:cNvSpPr>
          <p:nvPr>
            <p:ph type="body" sz="half" idx="2"/>
          </p:nvPr>
        </p:nvSpPr>
        <p:spPr>
          <a:xfrm>
            <a:off x="-64" y="4097423"/>
            <a:ext cx="4379976" cy="313932"/>
          </a:xfrm>
        </p:spPr>
        <p:txBody>
          <a:bodyPr lIns="274320" anchor="ctr" anchorCtr="0">
            <a:sp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Content Placeholder 2"/>
          <p:cNvSpPr>
            <a:spLocks noGrp="1"/>
          </p:cNvSpPr>
          <p:nvPr>
            <p:ph idx="1"/>
          </p:nvPr>
        </p:nvSpPr>
        <p:spPr>
          <a:xfrm>
            <a:off x="4800600" y="685800"/>
            <a:ext cx="6932613" cy="5486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4"/>
          <p:cNvSpPr>
            <a:spLocks noGrp="1"/>
          </p:cNvSpPr>
          <p:nvPr>
            <p:ph type="ftr" sz="quarter" idx="11"/>
          </p:nvPr>
        </p:nvSpPr>
        <p:spPr/>
        <p:txBody>
          <a:bodyPr/>
          <a:lstStyle/>
          <a:p>
            <a:r>
              <a:rPr lang="en-US"/>
              <a:t>The AgSTAR Program</a:t>
            </a:r>
          </a:p>
        </p:txBody>
      </p:sp>
      <p:sp>
        <p:nvSpPr>
          <p:cNvPr id="7" name="Slide Number Placeholder 6"/>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445846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Alternate Content with Caption">
    <p:spTree>
      <p:nvGrpSpPr>
        <p:cNvPr id="1" name=""/>
        <p:cNvGrpSpPr/>
        <p:nvPr/>
      </p:nvGrpSpPr>
      <p:grpSpPr>
        <a:xfrm>
          <a:off x="0" y="0"/>
          <a:ext cx="0" cy="0"/>
          <a:chOff x="0" y="0"/>
          <a:chExt cx="0" cy="0"/>
        </a:xfrm>
      </p:grpSpPr>
      <p:sp>
        <p:nvSpPr>
          <p:cNvPr id="8" name="Rectangle 7"/>
          <p:cNvSpPr/>
          <p:nvPr/>
        </p:nvSpPr>
        <p:spPr bwMode="ltGray">
          <a:xfrm>
            <a:off x="0" y="0"/>
            <a:ext cx="4873752" cy="6858000"/>
          </a:xfrm>
          <a:prstGeom prst="rect">
            <a:avLst/>
          </a:prstGeom>
          <a:gradFill flip="none" rotWithShape="1">
            <a:gsLst>
              <a:gs pos="100000">
                <a:schemeClr val="tx2">
                  <a:lumMod val="75000"/>
                </a:schemeClr>
              </a:gs>
              <a:gs pos="0">
                <a:schemeClr val="accent2"/>
              </a:gs>
            </a:gsLst>
            <a:path path="circle">
              <a:fillToRect l="50000" t="50000" r="50000" b="50000"/>
            </a:path>
            <a:tileRect/>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a:ln>
                <a:noFill/>
              </a:ln>
              <a:solidFill>
                <a:prstClr val="white"/>
              </a:solidFill>
              <a:effectLst/>
              <a:uLnTx/>
              <a:uFillTx/>
              <a:latin typeface="Euphemia"/>
              <a:ea typeface="+mn-ea"/>
              <a:cs typeface="+mn-cs"/>
            </a:endParaRPr>
          </a:p>
        </p:txBody>
      </p:sp>
      <p:sp>
        <p:nvSpPr>
          <p:cNvPr id="2" name="Title 1"/>
          <p:cNvSpPr>
            <a:spLocks noGrp="1"/>
          </p:cNvSpPr>
          <p:nvPr>
            <p:ph type="title"/>
          </p:nvPr>
        </p:nvSpPr>
        <p:spPr>
          <a:xfrm>
            <a:off x="0" y="2911935"/>
            <a:ext cx="4736592" cy="1034129"/>
          </a:xfrm>
          <a:noFill/>
        </p:spPr>
        <p:txBody>
          <a:bodyPr wrap="square" anchor="ctr" anchorCtr="0">
            <a:spAutoFit/>
          </a:bodyPr>
          <a:lstStyle>
            <a:lvl1pPr>
              <a:defRPr sz="3400" b="0">
                <a:solidFill>
                  <a:schemeClr val="bg1"/>
                </a:solidFill>
                <a:latin typeface="Arial Black" panose="020B0A04020102020204" pitchFamily="34" charset="0"/>
              </a:defRPr>
            </a:lvl1pPr>
          </a:lstStyle>
          <a:p>
            <a:r>
              <a:rPr lang="en-US"/>
              <a:t>Click to edit Master title style</a:t>
            </a:r>
            <a:endParaRPr/>
          </a:p>
        </p:txBody>
      </p:sp>
      <p:sp>
        <p:nvSpPr>
          <p:cNvPr id="4" name="Text Placeholder 3"/>
          <p:cNvSpPr>
            <a:spLocks noGrp="1"/>
          </p:cNvSpPr>
          <p:nvPr>
            <p:ph type="body" sz="half" idx="2"/>
          </p:nvPr>
        </p:nvSpPr>
        <p:spPr>
          <a:xfrm>
            <a:off x="67338" y="4085112"/>
            <a:ext cx="4736592" cy="338554"/>
          </a:xfrm>
          <a:noFill/>
        </p:spPr>
        <p:txBody>
          <a:bodyPr wrap="square" lIns="274320" rIns="274320" anchor="ctr" anchorCtr="0">
            <a:spAutoFit/>
          </a:bodyPr>
          <a:lstStyle>
            <a:lvl1pPr marL="0" indent="0">
              <a:spcBef>
                <a:spcPts val="1200"/>
              </a:spcBef>
              <a:buNone/>
              <a:defRPr sz="16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Content Placeholder 2"/>
          <p:cNvSpPr>
            <a:spLocks noGrp="1"/>
          </p:cNvSpPr>
          <p:nvPr>
            <p:ph idx="1"/>
          </p:nvPr>
        </p:nvSpPr>
        <p:spPr>
          <a:xfrm>
            <a:off x="5362892" y="685800"/>
            <a:ext cx="6370320" cy="5486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4"/>
          <p:cNvSpPr>
            <a:spLocks noGrp="1"/>
          </p:cNvSpPr>
          <p:nvPr>
            <p:ph type="ftr" sz="quarter" idx="11"/>
          </p:nvPr>
        </p:nvSpPr>
        <p:spPr/>
        <p:txBody>
          <a:bodyPr/>
          <a:lstStyle/>
          <a:p>
            <a:r>
              <a:rPr lang="en-US"/>
              <a:t>The AgSTAR Program</a:t>
            </a:r>
          </a:p>
        </p:txBody>
      </p:sp>
      <p:sp>
        <p:nvSpPr>
          <p:cNvPr id="7" name="Slide Number Placeholder 6"/>
          <p:cNvSpPr>
            <a:spLocks noGrp="1"/>
          </p:cNvSpPr>
          <p:nvPr>
            <p:ph type="sldNum" sz="quarter" idx="12"/>
          </p:nvPr>
        </p:nvSpPr>
        <p:spPr>
          <a:xfrm>
            <a:off x="11551920" y="6569851"/>
            <a:ext cx="640080" cy="338554"/>
          </a:xfrm>
        </p:spPr>
        <p:txBody>
          <a:bodyPr lIns="91440"/>
          <a:lstStyle>
            <a:lvl1pPr>
              <a:defRPr sz="1600" b="1">
                <a:solidFill>
                  <a:schemeClr val="tx2"/>
                </a:solidFill>
              </a:defRPr>
            </a:lvl1pPr>
          </a:lstStyle>
          <a:p>
            <a:fld id="{CA8D9AD5-F248-4919-864A-CFD76CC027D6}" type="slidenum">
              <a:rPr lang="en-US" smtClean="0"/>
              <a:pPr/>
              <a:t>‹#›</a:t>
            </a:fld>
            <a:endParaRPr lang="en-US"/>
          </a:p>
        </p:txBody>
      </p:sp>
    </p:spTree>
    <p:extLst>
      <p:ext uri="{BB962C8B-B14F-4D97-AF65-F5344CB8AC3E}">
        <p14:creationId xmlns:p14="http://schemas.microsoft.com/office/powerpoint/2010/main" val="2232865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bwMode="ltGray">
          <a:xfrm>
            <a:off x="7315200" y="0"/>
            <a:ext cx="4873752" cy="6858000"/>
          </a:xfrm>
          <a:prstGeom prst="rect">
            <a:avLst/>
          </a:prstGeom>
          <a:gradFill flip="none" rotWithShape="1">
            <a:gsLst>
              <a:gs pos="100000">
                <a:schemeClr val="tx2">
                  <a:lumMod val="75000"/>
                </a:schemeClr>
              </a:gs>
              <a:gs pos="0">
                <a:schemeClr val="accent2"/>
              </a:gs>
            </a:gsLst>
            <a:path path="circle">
              <a:fillToRect l="50000" t="50000" r="50000" b="50000"/>
            </a:path>
            <a:tileRect/>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a:ln>
                <a:noFill/>
              </a:ln>
              <a:solidFill>
                <a:prstClr val="white"/>
              </a:solidFill>
              <a:effectLst/>
              <a:uLnTx/>
              <a:uFillTx/>
              <a:latin typeface="Euphemia"/>
              <a:ea typeface="+mn-ea"/>
              <a:cs typeface="+mn-cs"/>
            </a:endParaRPr>
          </a:p>
        </p:txBody>
      </p:sp>
      <p:sp>
        <p:nvSpPr>
          <p:cNvPr id="2" name="Title 1"/>
          <p:cNvSpPr>
            <a:spLocks noGrp="1"/>
          </p:cNvSpPr>
          <p:nvPr>
            <p:ph type="title"/>
          </p:nvPr>
        </p:nvSpPr>
        <p:spPr>
          <a:xfrm>
            <a:off x="7391400" y="1970756"/>
            <a:ext cx="4735582" cy="1034129"/>
          </a:xfrm>
          <a:noFill/>
        </p:spPr>
        <p:txBody>
          <a:bodyPr wrap="square" anchor="ctr" anchorCtr="0">
            <a:spAutoFit/>
          </a:bodyPr>
          <a:lstStyle>
            <a:lvl1pPr>
              <a:defRPr sz="3400" b="0">
                <a:solidFill>
                  <a:schemeClr val="bg1"/>
                </a:solidFill>
                <a:latin typeface="Arial Black" panose="020B0A04020102020204" pitchFamily="34" charset="0"/>
              </a:defRPr>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0" y="0"/>
            <a:ext cx="7315200" cy="6858000"/>
          </a:xfrm>
          <a:solidFill>
            <a:schemeClr val="bg1"/>
          </a:solidFill>
        </p:spPr>
        <p:txBody>
          <a:bodyPr/>
          <a:lstStyle>
            <a:lvl1pPr marL="0" indent="0" algn="ctr">
              <a:buNone/>
              <a:defRPr sz="32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7391400" y="4137547"/>
            <a:ext cx="4735582" cy="338554"/>
          </a:xfrm>
          <a:noFill/>
        </p:spPr>
        <p:txBody>
          <a:bodyPr wrap="square" lIns="274320" rIns="274320" anchor="ctr" anchorCtr="0">
            <a:spAutoFit/>
          </a:bodyPr>
          <a:lstStyle>
            <a:lvl1pPr marL="0" indent="0">
              <a:spcBef>
                <a:spcPts val="1200"/>
              </a:spcBef>
              <a:buNone/>
              <a:defRPr sz="16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4"/>
          <p:cNvSpPr>
            <a:spLocks noGrp="1"/>
          </p:cNvSpPr>
          <p:nvPr>
            <p:ph type="ftr" sz="quarter" idx="11"/>
          </p:nvPr>
        </p:nvSpPr>
        <p:spPr/>
        <p:txBody>
          <a:bodyPr/>
          <a:lstStyle/>
          <a:p>
            <a:r>
              <a:rPr lang="en-US"/>
              <a:t>The AgSTAR Program</a:t>
            </a:r>
          </a:p>
        </p:txBody>
      </p:sp>
      <p:sp>
        <p:nvSpPr>
          <p:cNvPr id="5" name="Date Placeholder 5"/>
          <p:cNvSpPr>
            <a:spLocks noGrp="1"/>
          </p:cNvSpPr>
          <p:nvPr>
            <p:ph type="dt" sz="half" idx="10"/>
          </p:nvPr>
        </p:nvSpPr>
        <p:spPr>
          <a:xfrm>
            <a:off x="7239000" y="6620256"/>
            <a:ext cx="4210050" cy="237744"/>
          </a:xfrm>
          <a:prstGeom prst="rect">
            <a:avLst/>
          </a:prstGeom>
        </p:spPr>
        <p:txBody>
          <a:bodyPr/>
          <a:lstStyle/>
          <a:p>
            <a:endParaRPr/>
          </a:p>
        </p:txBody>
      </p:sp>
      <p:sp>
        <p:nvSpPr>
          <p:cNvPr id="7" name="Slide Number Placeholder 6"/>
          <p:cNvSpPr>
            <a:spLocks noGrp="1"/>
          </p:cNvSpPr>
          <p:nvPr>
            <p:ph type="sldNum" sz="quarter" idx="12"/>
          </p:nvPr>
        </p:nvSpPr>
        <p:spPr/>
        <p:txBody>
          <a:bodyPr lIns="91440"/>
          <a:lstStyle/>
          <a:p>
            <a:fld id="{CA8D9AD5-F248-4919-864A-CFD76CC027D6}" type="slidenum">
              <a:rPr/>
              <a:t>‹#›</a:t>
            </a:fld>
            <a:endParaRPr/>
          </a:p>
        </p:txBody>
      </p:sp>
    </p:spTree>
    <p:extLst>
      <p:ext uri="{BB962C8B-B14F-4D97-AF65-F5344CB8AC3E}">
        <p14:creationId xmlns:p14="http://schemas.microsoft.com/office/powerpoint/2010/main" val="146975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Black" panose="020B0A04020102020204" pitchFamily="34" charset="0"/>
              </a:defRPr>
            </a:lvl1p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3"/>
          <p:cNvSpPr>
            <a:spLocks noGrp="1"/>
          </p:cNvSpPr>
          <p:nvPr>
            <p:ph type="ftr" sz="quarter" idx="11"/>
          </p:nvPr>
        </p:nvSpPr>
        <p:spPr/>
        <p:txBody>
          <a:bodyPr/>
          <a:lstStyle/>
          <a:p>
            <a:r>
              <a:rPr lang="en-US"/>
              <a:t>The AgSTAR Program</a:t>
            </a:r>
          </a:p>
        </p:txBody>
      </p:sp>
      <p:sp>
        <p:nvSpPr>
          <p:cNvPr id="4" name="Date Placeholder 4"/>
          <p:cNvSpPr>
            <a:spLocks noGrp="1"/>
          </p:cNvSpPr>
          <p:nvPr>
            <p:ph type="dt" sz="half" idx="10"/>
          </p:nvPr>
        </p:nvSpPr>
        <p:spPr>
          <a:xfrm>
            <a:off x="7239000" y="6620256"/>
            <a:ext cx="4210050" cy="237744"/>
          </a:xfrm>
          <a:prstGeom prst="rect">
            <a:avLst/>
          </a:prstGeom>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pic>
        <p:nvPicPr>
          <p:cNvPr id="7" name="Picture 6" descr="A picture containing drawing&#10;&#10;Description automatically generated">
            <a:extLst>
              <a:ext uri="{FF2B5EF4-FFF2-40B4-BE49-F238E27FC236}">
                <a16:creationId xmlns:a16="http://schemas.microsoft.com/office/drawing/2014/main" id="{F7865DCE-4610-4692-AC83-FC0A02FB7F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66367" y="35169"/>
            <a:ext cx="1125633" cy="1198255"/>
          </a:xfrm>
          <a:prstGeom prst="rect">
            <a:avLst/>
          </a:prstGeom>
          <a:ln w="38100">
            <a:solidFill>
              <a:schemeClr val="bg1"/>
            </a:solidFill>
          </a:ln>
        </p:spPr>
      </p:pic>
    </p:spTree>
    <p:extLst>
      <p:ext uri="{BB962C8B-B14F-4D97-AF65-F5344CB8AC3E}">
        <p14:creationId xmlns:p14="http://schemas.microsoft.com/office/powerpoint/2010/main" val="3391534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274638"/>
            <a:ext cx="2628900" cy="5897562"/>
          </a:xfrm>
        </p:spPr>
        <p:txBody>
          <a:bodyPr vert="eaVert"/>
          <a:lstStyle>
            <a:lvl1pPr>
              <a:defRPr>
                <a:latin typeface="Arial Rounded MT Bold" panose="020F0704030504030204" pitchFamily="34" charset="0"/>
              </a:defRPr>
            </a:lvl1pPr>
          </a:lstStyle>
          <a:p>
            <a:r>
              <a:rPr lang="en-US"/>
              <a:t>Click to edit Master title style</a:t>
            </a:r>
            <a:endParaRPr/>
          </a:p>
        </p:txBody>
      </p:sp>
      <p:sp>
        <p:nvSpPr>
          <p:cNvPr id="3" name="Vertical Text Placeholder 2"/>
          <p:cNvSpPr>
            <a:spLocks noGrp="1"/>
          </p:cNvSpPr>
          <p:nvPr>
            <p:ph type="body" orient="vert" idx="1"/>
          </p:nvPr>
        </p:nvSpPr>
        <p:spPr>
          <a:xfrm>
            <a:off x="838200" y="274638"/>
            <a:ext cx="7734300" cy="589756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3"/>
          <p:cNvSpPr>
            <a:spLocks noGrp="1"/>
          </p:cNvSpPr>
          <p:nvPr>
            <p:ph type="ftr" sz="quarter" idx="11"/>
          </p:nvPr>
        </p:nvSpPr>
        <p:spPr/>
        <p:txBody>
          <a:bodyPr/>
          <a:lstStyle/>
          <a:p>
            <a:r>
              <a:rPr lang="en-US"/>
              <a:t>The AgSTAR Program</a:t>
            </a:r>
          </a:p>
        </p:txBody>
      </p:sp>
      <p:sp>
        <p:nvSpPr>
          <p:cNvPr id="4" name="Date Placeholder 4"/>
          <p:cNvSpPr>
            <a:spLocks noGrp="1"/>
          </p:cNvSpPr>
          <p:nvPr>
            <p:ph type="dt" sz="half" idx="10"/>
          </p:nvPr>
        </p:nvSpPr>
        <p:spPr>
          <a:xfrm>
            <a:off x="7239000" y="6620256"/>
            <a:ext cx="4210050" cy="237744"/>
          </a:xfrm>
          <a:prstGeom prst="rect">
            <a:avLst/>
          </a:prstGeom>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2523578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889000" y="2266950"/>
            <a:ext cx="10414000" cy="2324100"/>
          </a:xfrm>
          <a:prstGeom prst="rect">
            <a:avLst/>
          </a:prstGeom>
        </p:spPr>
        <p:txBody>
          <a:bodyPr/>
          <a:lstStyle>
            <a:lvl1pPr>
              <a:defRPr>
                <a:latin typeface="Arial Black" panose="020B0A04020102020204" pitchFamily="34" charset="0"/>
              </a:defRPr>
            </a:lvl1p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14692804"/>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6582990" y="476250"/>
            <a:ext cx="4762501" cy="5734050"/>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825500" y="476250"/>
            <a:ext cx="5111750" cy="2774950"/>
          </a:xfrm>
          <a:prstGeom prst="rect">
            <a:avLst/>
          </a:prstGeom>
        </p:spPr>
        <p:txBody>
          <a:bodyPr anchor="b"/>
          <a:lstStyle>
            <a:lvl1pPr>
              <a:defRPr sz="4200">
                <a:latin typeface="Arial Black" panose="020B0A04020102020204" pitchFamily="34" charset="0"/>
              </a:defRPr>
            </a:lvl1pPr>
          </a:lstStyle>
          <a:p>
            <a:r>
              <a:t>Title Text</a:t>
            </a:r>
          </a:p>
        </p:txBody>
      </p:sp>
      <p:sp>
        <p:nvSpPr>
          <p:cNvPr id="40" name="Body Level One…"/>
          <p:cNvSpPr txBox="1">
            <a:spLocks noGrp="1"/>
          </p:cNvSpPr>
          <p:nvPr>
            <p:ph type="body" sz="quarter" idx="1"/>
          </p:nvPr>
        </p:nvSpPr>
        <p:spPr>
          <a:xfrm>
            <a:off x="825500" y="3263900"/>
            <a:ext cx="5111750" cy="2863850"/>
          </a:xfrm>
          <a:prstGeom prst="rect">
            <a:avLst/>
          </a:prstGeom>
        </p:spPr>
        <p:txBody>
          <a:bodyPr anchor="t"/>
          <a:lstStyle>
            <a:lvl1pPr marL="0" indent="0" algn="ctr">
              <a:spcBef>
                <a:spcPts val="0"/>
              </a:spcBef>
              <a:buSzTx/>
              <a:buNone/>
              <a:defRPr sz="2700"/>
            </a:lvl1pPr>
            <a:lvl2pPr marL="0" indent="114300" algn="ctr">
              <a:spcBef>
                <a:spcPts val="0"/>
              </a:spcBef>
              <a:buSzTx/>
              <a:buNone/>
              <a:defRPr sz="2700"/>
            </a:lvl2pPr>
            <a:lvl3pPr marL="0" indent="228600" algn="ctr">
              <a:spcBef>
                <a:spcPts val="0"/>
              </a:spcBef>
              <a:buSzTx/>
              <a:buNone/>
              <a:defRPr sz="2700"/>
            </a:lvl3pPr>
            <a:lvl4pPr marL="0" indent="342900" algn="ctr">
              <a:spcBef>
                <a:spcPts val="0"/>
              </a:spcBef>
              <a:buSzTx/>
              <a:buNone/>
              <a:defRPr sz="2700"/>
            </a:lvl4pPr>
            <a:lvl5pPr marL="0" indent="457200" algn="ctr">
              <a:spcBef>
                <a:spcPts val="0"/>
              </a:spcBef>
              <a:buSzTx/>
              <a:buNone/>
              <a:defRPr sz="27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52791868"/>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12192000" cy="68580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40027333"/>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Header">
    <p:spTree>
      <p:nvGrpSpPr>
        <p:cNvPr id="1" name=""/>
        <p:cNvGrpSpPr/>
        <p:nvPr/>
      </p:nvGrpSpPr>
      <p:grpSpPr>
        <a:xfrm>
          <a:off x="0" y="0"/>
          <a:ext cx="0" cy="0"/>
          <a:chOff x="0" y="0"/>
          <a:chExt cx="0" cy="0"/>
        </a:xfrm>
      </p:grpSpPr>
      <p:grpSp>
        <p:nvGrpSpPr>
          <p:cNvPr id="199" name="Group"/>
          <p:cNvGrpSpPr/>
          <p:nvPr/>
        </p:nvGrpSpPr>
        <p:grpSpPr>
          <a:xfrm>
            <a:off x="0" y="0"/>
            <a:ext cx="12208934" cy="1047750"/>
            <a:chOff x="0" y="0"/>
            <a:chExt cx="24417866" cy="2095500"/>
          </a:xfrm>
        </p:grpSpPr>
        <p:grpSp>
          <p:nvGrpSpPr>
            <p:cNvPr id="197" name="Group"/>
            <p:cNvGrpSpPr/>
            <p:nvPr/>
          </p:nvGrpSpPr>
          <p:grpSpPr>
            <a:xfrm>
              <a:off x="0" y="0"/>
              <a:ext cx="24417867" cy="2095500"/>
              <a:chOff x="0" y="0"/>
              <a:chExt cx="24417866" cy="2095500"/>
            </a:xfrm>
          </p:grpSpPr>
          <p:grpSp>
            <p:nvGrpSpPr>
              <p:cNvPr id="195" name="Group"/>
              <p:cNvGrpSpPr/>
              <p:nvPr/>
            </p:nvGrpSpPr>
            <p:grpSpPr>
              <a:xfrm>
                <a:off x="0" y="0"/>
                <a:ext cx="24417867" cy="2095500"/>
                <a:chOff x="0" y="0"/>
                <a:chExt cx="24417866" cy="2095500"/>
              </a:xfrm>
            </p:grpSpPr>
            <p:sp>
              <p:nvSpPr>
                <p:cNvPr id="193" name="Rectangle"/>
                <p:cNvSpPr/>
                <p:nvPr/>
              </p:nvSpPr>
              <p:spPr>
                <a:xfrm>
                  <a:off x="0" y="0"/>
                  <a:ext cx="24417867" cy="2095500"/>
                </a:xfrm>
                <a:prstGeom prst="rect">
                  <a:avLst/>
                </a:prstGeom>
                <a:solidFill>
                  <a:srgbClr val="000000"/>
                </a:solidFill>
                <a:ln w="12700" cap="flat">
                  <a:noFill/>
                  <a:miter lim="400000"/>
                </a:ln>
                <a:effectLst>
                  <a:outerShdw dist="12700" dir="5400000" rotWithShape="0">
                    <a:srgbClr val="FFFFFF"/>
                  </a:outerShdw>
                </a:effectLst>
              </p:spPr>
              <p:txBody>
                <a:bodyPr wrap="square" lIns="50800" tIns="50800" rIns="50800" bIns="50800" numCol="1" anchor="ctr">
                  <a:noAutofit/>
                </a:bodyPr>
                <a:lstStyle/>
                <a:p>
                  <a:pPr>
                    <a:defRPr sz="2000" b="0" spc="0">
                      <a:latin typeface="Open Sans Light"/>
                      <a:ea typeface="Open Sans Light"/>
                      <a:cs typeface="Open Sans Light"/>
                      <a:sym typeface="Open Sans Light"/>
                    </a:defRPr>
                  </a:pPr>
                  <a:endParaRPr sz="1000"/>
                </a:p>
              </p:txBody>
            </p:sp>
            <p:sp>
              <p:nvSpPr>
                <p:cNvPr id="194" name="Star"/>
                <p:cNvSpPr/>
                <p:nvPr/>
              </p:nvSpPr>
              <p:spPr>
                <a:xfrm>
                  <a:off x="487153" y="415950"/>
                  <a:ext cx="1328627" cy="1263600"/>
                </a:xfrm>
                <a:prstGeom prst="star5">
                  <a:avLst>
                    <a:gd name="adj" fmla="val 19100"/>
                    <a:gd name="hf" fmla="val 105146"/>
                    <a:gd name="vf" fmla="val 110557"/>
                  </a:avLst>
                </a:prstGeom>
                <a:solidFill>
                  <a:srgbClr val="265597">
                    <a:alpha val="0"/>
                  </a:srgbClr>
                </a:solidFill>
                <a:ln w="12700" cap="flat">
                  <a:noFill/>
                  <a:miter lim="400000"/>
                </a:ln>
                <a:effectLst/>
              </p:spPr>
              <p:txBody>
                <a:bodyPr wrap="square" lIns="38100" tIns="38100" rIns="38100" bIns="38100" numCol="1" anchor="ctr">
                  <a:noAutofit/>
                </a:bodyPr>
                <a:lstStyle/>
                <a:p>
                  <a:pPr>
                    <a:defRPr sz="2600" b="0" spc="0">
                      <a:solidFill>
                        <a:srgbClr val="FFFFFF"/>
                      </a:solidFill>
                      <a:latin typeface="Open Sans Light"/>
                      <a:ea typeface="Open Sans Light"/>
                      <a:cs typeface="Open Sans Light"/>
                      <a:sym typeface="Open Sans Light"/>
                    </a:defRPr>
                  </a:pPr>
                  <a:endParaRPr sz="1300"/>
                </a:p>
              </p:txBody>
            </p:sp>
          </p:grpSp>
          <p:sp>
            <p:nvSpPr>
              <p:cNvPr id="196" name="Star"/>
              <p:cNvSpPr/>
              <p:nvPr/>
            </p:nvSpPr>
            <p:spPr>
              <a:xfrm>
                <a:off x="360153" y="288950"/>
                <a:ext cx="1328627" cy="1263600"/>
              </a:xfrm>
              <a:prstGeom prst="star5">
                <a:avLst>
                  <a:gd name="adj" fmla="val 19100"/>
                  <a:gd name="hf" fmla="val 105146"/>
                  <a:gd name="vf" fmla="val 110557"/>
                </a:avLst>
              </a:prstGeom>
              <a:solidFill>
                <a:srgbClr val="265597">
                  <a:alpha val="0"/>
                </a:srgbClr>
              </a:solidFill>
              <a:ln w="12700" cap="flat">
                <a:noFill/>
                <a:miter lim="400000"/>
              </a:ln>
              <a:effectLst/>
            </p:spPr>
            <p:txBody>
              <a:bodyPr wrap="square" lIns="38100" tIns="38100" rIns="38100" bIns="38100" numCol="1" anchor="ctr">
                <a:noAutofit/>
              </a:bodyPr>
              <a:lstStyle/>
              <a:p>
                <a:pPr>
                  <a:defRPr sz="2600" b="0" spc="0">
                    <a:solidFill>
                      <a:srgbClr val="FFFFFF"/>
                    </a:solidFill>
                    <a:latin typeface="Open Sans Light"/>
                    <a:ea typeface="Open Sans Light"/>
                    <a:cs typeface="Open Sans Light"/>
                    <a:sym typeface="Open Sans Light"/>
                  </a:defRPr>
                </a:pPr>
                <a:endParaRPr sz="1300"/>
              </a:p>
            </p:txBody>
          </p:sp>
        </p:grpSp>
        <p:sp>
          <p:nvSpPr>
            <p:cNvPr id="198" name="Star"/>
            <p:cNvSpPr/>
            <p:nvPr/>
          </p:nvSpPr>
          <p:spPr>
            <a:xfrm>
              <a:off x="360153" y="288950"/>
              <a:ext cx="1328627" cy="1263600"/>
            </a:xfrm>
            <a:prstGeom prst="star5">
              <a:avLst>
                <a:gd name="adj" fmla="val 19100"/>
                <a:gd name="hf" fmla="val 105146"/>
                <a:gd name="vf" fmla="val 110557"/>
              </a:avLst>
            </a:prstGeom>
            <a:solidFill>
              <a:srgbClr val="265597">
                <a:alpha val="0"/>
              </a:srgbClr>
            </a:solidFill>
            <a:ln w="12700" cap="flat">
              <a:noFill/>
              <a:miter lim="400000"/>
            </a:ln>
            <a:effectLst/>
          </p:spPr>
          <p:txBody>
            <a:bodyPr wrap="square" lIns="38100" tIns="38100" rIns="38100" bIns="38100" numCol="1" anchor="ctr">
              <a:noAutofit/>
            </a:bodyPr>
            <a:lstStyle/>
            <a:p>
              <a:pPr>
                <a:defRPr sz="2600" b="0" spc="0">
                  <a:solidFill>
                    <a:srgbClr val="FFFFFF"/>
                  </a:solidFill>
                  <a:latin typeface="Open Sans Light"/>
                  <a:ea typeface="Open Sans Light"/>
                  <a:cs typeface="Open Sans Light"/>
                  <a:sym typeface="Open Sans Light"/>
                </a:defRPr>
              </a:pPr>
              <a:endParaRPr sz="1300"/>
            </a:p>
          </p:txBody>
        </p:sp>
      </p:grpSp>
      <p:sp>
        <p:nvSpPr>
          <p:cNvPr id="201" name="Rounded Rectangle"/>
          <p:cNvSpPr/>
          <p:nvPr/>
        </p:nvSpPr>
        <p:spPr>
          <a:xfrm>
            <a:off x="207407" y="219235"/>
            <a:ext cx="571501" cy="571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0800" y="0"/>
                </a:lnTo>
                <a:lnTo>
                  <a:pt x="10800" y="0"/>
                </a:lnTo>
                <a:cubicBezTo>
                  <a:pt x="4835" y="0"/>
                  <a:pt x="0" y="4835"/>
                  <a:pt x="0" y="10800"/>
                </a:cubicBezTo>
                <a:lnTo>
                  <a:pt x="0" y="10800"/>
                </a:lnTo>
                <a:lnTo>
                  <a:pt x="0" y="10800"/>
                </a:lnTo>
                <a:cubicBezTo>
                  <a:pt x="0" y="16765"/>
                  <a:pt x="4835" y="21600"/>
                  <a:pt x="10800" y="21600"/>
                </a:cubicBezTo>
                <a:lnTo>
                  <a:pt x="10800" y="21600"/>
                </a:lnTo>
                <a:lnTo>
                  <a:pt x="10800" y="21600"/>
                </a:lnTo>
                <a:cubicBezTo>
                  <a:pt x="16765" y="21600"/>
                  <a:pt x="21600" y="16765"/>
                  <a:pt x="21600" y="10800"/>
                </a:cubicBezTo>
                <a:lnTo>
                  <a:pt x="21600" y="10800"/>
                </a:lnTo>
                <a:lnTo>
                  <a:pt x="21600" y="10800"/>
                </a:lnTo>
                <a:cubicBezTo>
                  <a:pt x="21600" y="4835"/>
                  <a:pt x="16765" y="0"/>
                  <a:pt x="10800" y="0"/>
                </a:cubicBezTo>
                <a:close/>
              </a:path>
            </a:pathLst>
          </a:custGeom>
          <a:solidFill>
            <a:srgbClr val="265597"/>
          </a:solidFill>
          <a:ln w="12700">
            <a:miter lim="400000"/>
          </a:ln>
        </p:spPr>
        <p:txBody>
          <a:bodyPr lIns="19050" tIns="19050" rIns="19050" bIns="19050" anchor="ctr"/>
          <a:lstStyle/>
          <a:p>
            <a:pPr>
              <a:defRPr sz="2600" b="0" spc="0">
                <a:solidFill>
                  <a:srgbClr val="FFFFFF"/>
                </a:solidFill>
                <a:latin typeface="Open Sans Light"/>
                <a:ea typeface="Open Sans Light"/>
                <a:cs typeface="Open Sans Light"/>
                <a:sym typeface="Open Sans Light"/>
              </a:defRPr>
            </a:pPr>
            <a:endParaRPr sz="1300"/>
          </a:p>
        </p:txBody>
      </p:sp>
      <p:sp>
        <p:nvSpPr>
          <p:cNvPr id="202" name=""/>
          <p:cNvSpPr txBox="1">
            <a:spLocks noGrp="1"/>
          </p:cNvSpPr>
          <p:nvPr>
            <p:ph type="body" sz="quarter" idx="14"/>
          </p:nvPr>
        </p:nvSpPr>
        <p:spPr>
          <a:xfrm>
            <a:off x="307622" y="325756"/>
            <a:ext cx="377189" cy="377189"/>
          </a:xfrm>
          <a:prstGeom prst="rect">
            <a:avLst/>
          </a:prstGeom>
        </p:spPr>
        <p:txBody>
          <a:bodyPr lIns="38100" tIns="38100" rIns="38100" bIns="38100">
            <a:noAutofit/>
          </a:bodyPr>
          <a:lstStyle>
            <a:lvl1pPr marL="0" indent="0" algn="ctr" defTabSz="228600">
              <a:lnSpc>
                <a:spcPct val="120000"/>
              </a:lnSpc>
              <a:spcBef>
                <a:spcPts val="0"/>
              </a:spcBef>
              <a:buSzTx/>
              <a:buNone/>
              <a:defRPr sz="2000">
                <a:solidFill>
                  <a:srgbClr val="FFFFFF"/>
                </a:solidFill>
                <a:latin typeface="Simple-Line-Icons"/>
                <a:ea typeface="Simple-Line-Icons"/>
                <a:cs typeface="Simple-Line-Icons"/>
                <a:sym typeface="Simple-Line-Icons"/>
              </a:defRPr>
            </a:lvl1pPr>
          </a:lstStyle>
          <a:p>
            <a:pPr>
              <a:defRPr>
                <a:solidFill>
                  <a:srgbClr val="000000"/>
                </a:solidFill>
              </a:defRPr>
            </a:pPr>
            <a:r>
              <a:rPr>
                <a:solidFill>
                  <a:srgbClr val="FFFFFF"/>
                </a:solidFill>
              </a:rPr>
              <a:t></a:t>
            </a:r>
          </a:p>
        </p:txBody>
      </p:sp>
      <p:sp>
        <p:nvSpPr>
          <p:cNvPr id="203" name="Slide Number"/>
          <p:cNvSpPr txBox="1">
            <a:spLocks noGrp="1"/>
          </p:cNvSpPr>
          <p:nvPr>
            <p:ph type="sldNum" sz="quarter" idx="2"/>
          </p:nvPr>
        </p:nvSpPr>
        <p:spPr>
          <a:xfrm>
            <a:off x="11390251" y="6623050"/>
            <a:ext cx="289951" cy="287258"/>
          </a:xfrm>
          <a:prstGeom prst="rect">
            <a:avLst/>
          </a:prstGeom>
        </p:spPr>
        <p:txBody>
          <a:bodyPr/>
          <a:lstStyle>
            <a:lvl1pPr algn="l" defTabSz="228600">
              <a:defRPr spc="12">
                <a:solidFill>
                  <a:srgbClr val="FFFFFF"/>
                </a:solidFill>
                <a:latin typeface="Bebas Neue"/>
                <a:ea typeface="Bebas Neue"/>
                <a:cs typeface="Bebas Neue"/>
                <a:sym typeface="Bebas Neue"/>
              </a:defRPr>
            </a:lvl1pPr>
          </a:lstStyle>
          <a:p>
            <a:fld id="{86CB4B4D-7CA3-9044-876B-883B54F8677D}" type="slidenum">
              <a:t>‹#›</a:t>
            </a:fld>
            <a:endParaRPr/>
          </a:p>
        </p:txBody>
      </p:sp>
    </p:spTree>
    <p:extLst>
      <p:ext uri="{BB962C8B-B14F-4D97-AF65-F5344CB8AC3E}">
        <p14:creationId xmlns:p14="http://schemas.microsoft.com/office/powerpoint/2010/main" val="3070116535"/>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8214B94-AA53-437F-81E4-DB06203F178A}"/>
              </a:ext>
            </a:extLst>
          </p:cNvPr>
          <p:cNvSpPr>
            <a:spLocks noGrp="1"/>
          </p:cNvSpPr>
          <p:nvPr>
            <p:ph type="dt" sz="half" idx="10"/>
          </p:nvPr>
        </p:nvSpPr>
        <p:spPr>
          <a:xfrm>
            <a:off x="0" y="6462676"/>
            <a:ext cx="2743200" cy="365125"/>
          </a:xfrm>
          <a:prstGeom prst="rect">
            <a:avLst/>
          </a:prstGeom>
        </p:spPr>
        <p:txBody>
          <a:bodyPr/>
          <a:lstStyle/>
          <a:p>
            <a:fld id="{A1814112-86C4-493E-BB3C-E58B4A3159FC}" type="datetime1">
              <a:rPr lang="en-US" smtClean="0"/>
              <a:t>4/4/2024</a:t>
            </a:fld>
            <a:endParaRPr lang="en-US"/>
          </a:p>
        </p:txBody>
      </p:sp>
      <p:sp>
        <p:nvSpPr>
          <p:cNvPr id="4" name="Footer Placeholder 3">
            <a:extLst>
              <a:ext uri="{FF2B5EF4-FFF2-40B4-BE49-F238E27FC236}">
                <a16:creationId xmlns:a16="http://schemas.microsoft.com/office/drawing/2014/main" id="{75B5E009-B765-4B33-A83F-2AD95AA6ECC8}"/>
              </a:ext>
            </a:extLst>
          </p:cNvPr>
          <p:cNvSpPr>
            <a:spLocks noGrp="1"/>
          </p:cNvSpPr>
          <p:nvPr>
            <p:ph type="ftr" sz="quarter" idx="11"/>
          </p:nvPr>
        </p:nvSpPr>
        <p:spPr>
          <a:xfrm>
            <a:off x="4038600" y="6462676"/>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5338AB2-AA3A-4335-9227-BD76E9CCEAE9}"/>
              </a:ext>
            </a:extLst>
          </p:cNvPr>
          <p:cNvSpPr>
            <a:spLocks noGrp="1"/>
          </p:cNvSpPr>
          <p:nvPr>
            <p:ph type="sldNum" sz="quarter" idx="12"/>
          </p:nvPr>
        </p:nvSpPr>
        <p:spPr>
          <a:xfrm>
            <a:off x="9448800" y="6483941"/>
            <a:ext cx="2478504" cy="365125"/>
          </a:xfrm>
          <a:prstGeom prst="rect">
            <a:avLst/>
          </a:prstGeom>
        </p:spPr>
        <p:txBody>
          <a:bodyPr/>
          <a:lstStyle/>
          <a:p>
            <a:fld id="{6E7EEC89-94D1-4498-BA3F-CF8629C382D1}" type="slidenum">
              <a:rPr lang="en-US" smtClean="0"/>
              <a:t>‹#›</a:t>
            </a:fld>
            <a:endParaRPr lang="en-US"/>
          </a:p>
        </p:txBody>
      </p:sp>
      <p:pic>
        <p:nvPicPr>
          <p:cNvPr id="6" name="Picture 5">
            <a:extLst>
              <a:ext uri="{FF2B5EF4-FFF2-40B4-BE49-F238E27FC236}">
                <a16:creationId xmlns:a16="http://schemas.microsoft.com/office/drawing/2014/main" id="{3DFD729D-6B8B-4E65-BA49-829EAD0CE6C9}"/>
              </a:ext>
              <a:ext uri="{C183D7F6-B498-43B3-948B-1728B52AA6E4}">
                <adec:decorative xmlns:adec="http://schemas.microsoft.com/office/drawing/2017/decorative" val="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5264" r="42565"/>
          <a:stretch/>
        </p:blipFill>
        <p:spPr>
          <a:xfrm>
            <a:off x="0" y="0"/>
            <a:ext cx="264693" cy="6858000"/>
          </a:xfrm>
          <a:prstGeom prst="rect">
            <a:avLst/>
          </a:prstGeom>
        </p:spPr>
      </p:pic>
      <p:sp>
        <p:nvSpPr>
          <p:cNvPr id="2" name="Title 1">
            <a:extLst>
              <a:ext uri="{FF2B5EF4-FFF2-40B4-BE49-F238E27FC236}">
                <a16:creationId xmlns:a16="http://schemas.microsoft.com/office/drawing/2014/main" id="{2AE384E4-C991-4FEB-BEF8-549CE47896C6}"/>
              </a:ext>
            </a:extLst>
          </p:cNvPr>
          <p:cNvSpPr>
            <a:spLocks noGrp="1"/>
          </p:cNvSpPr>
          <p:nvPr>
            <p:ph type="title"/>
          </p:nvPr>
        </p:nvSpPr>
        <p:spPr>
          <a:xfrm>
            <a:off x="-1" y="0"/>
            <a:ext cx="12188952" cy="1371600"/>
          </a:xfrm>
          <a:solidFill>
            <a:schemeClr val="accent1"/>
          </a:solidFill>
        </p:spPr>
        <p:txBody>
          <a:bodyPr vert="horz" lIns="731520" tIns="365760" rIns="457200" bIns="182880" rtlCol="0" anchor="ctr">
            <a:normAutofit/>
          </a:bodyPr>
          <a:lstStyle>
            <a:lvl1pPr>
              <a:defRPr lang="en-US" sz="2400" dirty="0">
                <a:solidFill>
                  <a:schemeClr val="bg1"/>
                </a:solidFill>
              </a:defRPr>
            </a:lvl1pPr>
          </a:lstStyle>
          <a:p>
            <a:pPr lvl="0"/>
            <a:r>
              <a:rPr lang="en-US"/>
              <a:t>Click to edit Master title style</a:t>
            </a:r>
          </a:p>
        </p:txBody>
      </p:sp>
      <p:sp>
        <p:nvSpPr>
          <p:cNvPr id="7" name="Text Placeholder 2">
            <a:extLst>
              <a:ext uri="{FF2B5EF4-FFF2-40B4-BE49-F238E27FC236}">
                <a16:creationId xmlns:a16="http://schemas.microsoft.com/office/drawing/2014/main" id="{BE1D120A-B803-4747-9647-E11DCA498C78}"/>
              </a:ext>
            </a:extLst>
          </p:cNvPr>
          <p:cNvSpPr>
            <a:spLocks noGrp="1"/>
          </p:cNvSpPr>
          <p:nvPr>
            <p:ph idx="1"/>
          </p:nvPr>
        </p:nvSpPr>
        <p:spPr>
          <a:xfrm>
            <a:off x="264693" y="1825625"/>
            <a:ext cx="11662611" cy="4351338"/>
          </a:xfrm>
          <a:prstGeom prst="rect">
            <a:avLst/>
          </a:prstGeom>
        </p:spPr>
        <p:txBody>
          <a:bodyPr vert="horz" lIns="457200" tIns="45720" rIns="45720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297798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Black" panose="020B0A04020102020204" pitchFamily="34" charset="0"/>
              </a:defRPr>
            </a:lvl1pPr>
          </a:lstStyle>
          <a:p>
            <a:r>
              <a:rPr lang="en-US"/>
              <a:t>Click to edit Master title style</a:t>
            </a:r>
            <a:endParaRPr/>
          </a:p>
        </p:txBody>
      </p:sp>
      <p:sp>
        <p:nvSpPr>
          <p:cNvPr id="3" name="Content Placeholder 2"/>
          <p:cNvSpPr>
            <a:spLocks noGrp="1"/>
          </p:cNvSpPr>
          <p:nvPr>
            <p:ph idx="1"/>
          </p:nvPr>
        </p:nvSpPr>
        <p:spPr/>
        <p:txBody>
          <a:bodyPr/>
          <a:lstStyle>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3"/>
          <p:cNvSpPr>
            <a:spLocks noGrp="1"/>
          </p:cNvSpPr>
          <p:nvPr>
            <p:ph type="ftr" sz="quarter" idx="11"/>
          </p:nvPr>
        </p:nvSpPr>
        <p:spPr/>
        <p:txBody>
          <a:bodyPr/>
          <a:lstStyle>
            <a:lvl1pPr>
              <a:defRPr b="1"/>
            </a:lvl1pPr>
          </a:lstStyle>
          <a:p>
            <a:r>
              <a:rPr lang="en-US"/>
              <a:t>The AgSTAR Program</a:t>
            </a:r>
          </a:p>
        </p:txBody>
      </p:sp>
      <p:sp>
        <p:nvSpPr>
          <p:cNvPr id="4" name="Date Placeholder 4"/>
          <p:cNvSpPr>
            <a:spLocks noGrp="1"/>
          </p:cNvSpPr>
          <p:nvPr>
            <p:ph type="dt" sz="half" idx="10"/>
          </p:nvPr>
        </p:nvSpPr>
        <p:spPr>
          <a:xfrm>
            <a:off x="7239000" y="6620256"/>
            <a:ext cx="4210050" cy="237744"/>
          </a:xfrm>
          <a:prstGeom prst="rect">
            <a:avLst/>
          </a:prstGeom>
        </p:spPr>
        <p:txBody>
          <a:bodyPr/>
          <a:lstStyle/>
          <a:p>
            <a:endParaRPr/>
          </a:p>
        </p:txBody>
      </p:sp>
      <p:sp>
        <p:nvSpPr>
          <p:cNvPr id="6" name="Slide Number Placeholder 5"/>
          <p:cNvSpPr>
            <a:spLocks noGrp="1"/>
          </p:cNvSpPr>
          <p:nvPr>
            <p:ph type="sldNum" sz="quarter" idx="12"/>
          </p:nvPr>
        </p:nvSpPr>
        <p:spPr>
          <a:xfrm>
            <a:off x="11551920" y="6569851"/>
            <a:ext cx="640080" cy="338554"/>
          </a:xfrm>
        </p:spPr>
        <p:txBody>
          <a:bodyPr>
            <a:spAutoFit/>
          </a:bodyPr>
          <a:lstStyle>
            <a:lvl1pPr>
              <a:defRPr sz="1600" b="1"/>
            </a:lvl1pPr>
          </a:lstStyle>
          <a:p>
            <a:fld id="{CA8D9AD5-F248-4919-864A-CFD76CC027D6}" type="slidenum">
              <a:rPr lang="en-US" smtClean="0"/>
              <a:pPr/>
              <a:t>‹#›</a:t>
            </a:fld>
            <a:endParaRPr lang="en-US"/>
          </a:p>
        </p:txBody>
      </p:sp>
    </p:spTree>
    <p:extLst>
      <p:ext uri="{BB962C8B-B14F-4D97-AF65-F5344CB8AC3E}">
        <p14:creationId xmlns:p14="http://schemas.microsoft.com/office/powerpoint/2010/main" val="2735343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9C8FE2-1CD2-40C0-AA30-985665D30CB6}"/>
              </a:ext>
            </a:extLst>
          </p:cNvPr>
          <p:cNvPicPr>
            <a:picLocks noChangeAspect="1"/>
          </p:cNvPicPr>
          <p:nvPr userDrawn="1"/>
        </p:nvPicPr>
        <p:blipFill rotWithShape="1">
          <a:blip r:embed="rId2"/>
          <a:srcRect t="16270" r="54"/>
          <a:stretch/>
        </p:blipFill>
        <p:spPr>
          <a:xfrm>
            <a:off x="3301" y="0"/>
            <a:ext cx="12185398" cy="5034002"/>
          </a:xfrm>
          <a:prstGeom prst="rect">
            <a:avLst/>
          </a:prstGeom>
        </p:spPr>
      </p:pic>
      <p:sp>
        <p:nvSpPr>
          <p:cNvPr id="4" name="Rectangle 3"/>
          <p:cNvSpPr/>
          <p:nvPr/>
        </p:nvSpPr>
        <p:spPr bwMode="ltGray">
          <a:xfrm>
            <a:off x="-126" y="4086726"/>
            <a:ext cx="12192254" cy="2771274"/>
          </a:xfrm>
          <a:prstGeom prst="rect">
            <a:avLst/>
          </a:prstGeom>
          <a:gradFill flip="none" rotWithShape="1">
            <a:gsLst>
              <a:gs pos="100000">
                <a:schemeClr val="tx2">
                  <a:lumMod val="75000"/>
                </a:schemeClr>
              </a:gs>
              <a:gs pos="0">
                <a:schemeClr val="accent2"/>
              </a:gs>
            </a:gsLst>
            <a:path path="circle">
              <a:fillToRect l="50000" t="50000" r="50000" b="50000"/>
            </a:path>
            <a:tileRect/>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a:ln>
                <a:noFill/>
              </a:ln>
              <a:solidFill>
                <a:prstClr val="white"/>
              </a:solidFill>
              <a:effectLst/>
              <a:uLnTx/>
              <a:uFillTx/>
              <a:latin typeface="Euphemia"/>
              <a:ea typeface="+mn-ea"/>
              <a:cs typeface="+mn-cs"/>
            </a:endParaRPr>
          </a:p>
        </p:txBody>
      </p:sp>
      <p:sp>
        <p:nvSpPr>
          <p:cNvPr id="6" name="Rectangle 5"/>
          <p:cNvSpPr/>
          <p:nvPr/>
        </p:nvSpPr>
        <p:spPr bwMode="white">
          <a:xfrm>
            <a:off x="-127" y="4010526"/>
            <a:ext cx="12188826" cy="76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Title 1"/>
          <p:cNvSpPr>
            <a:spLocks noGrp="1"/>
          </p:cNvSpPr>
          <p:nvPr>
            <p:ph type="ctrTitle" hasCustomPrompt="1"/>
          </p:nvPr>
        </p:nvSpPr>
        <p:spPr>
          <a:xfrm>
            <a:off x="245936" y="4866835"/>
            <a:ext cx="11696700" cy="701731"/>
          </a:xfrm>
          <a:noFill/>
        </p:spPr>
        <p:txBody>
          <a:bodyPr anchor="ctr" anchorCtr="0">
            <a:spAutoFit/>
          </a:bodyPr>
          <a:lstStyle>
            <a:lvl1pPr algn="ctr">
              <a:defRPr sz="4400">
                <a:solidFill>
                  <a:schemeClr val="bg1"/>
                </a:solidFill>
                <a:latin typeface="Arial Black" panose="020B0A04020102020204" pitchFamily="34" charset="0"/>
              </a:defRPr>
            </a:lvl1pPr>
          </a:lstStyle>
          <a:p>
            <a:r>
              <a:rPr lang="en-US"/>
              <a:t>Click to Edit Master Style</a:t>
            </a:r>
            <a:endParaRPr/>
          </a:p>
        </p:txBody>
      </p:sp>
      <p:sp>
        <p:nvSpPr>
          <p:cNvPr id="3" name="Subtitle 2"/>
          <p:cNvSpPr>
            <a:spLocks noGrp="1"/>
          </p:cNvSpPr>
          <p:nvPr>
            <p:ph type="subTitle" idx="1" hasCustomPrompt="1"/>
          </p:nvPr>
        </p:nvSpPr>
        <p:spPr>
          <a:xfrm>
            <a:off x="245936" y="6002495"/>
            <a:ext cx="11696700" cy="400110"/>
          </a:xfrm>
        </p:spPr>
        <p:txBody>
          <a:bodyPr>
            <a:spAutoFit/>
          </a:bodyPr>
          <a:lstStyle>
            <a:lvl1pPr marL="0" indent="0" algn="ctr">
              <a:spcBef>
                <a:spcPts val="0"/>
              </a:spcBef>
              <a:buNone/>
              <a:defRPr sz="2000" cap="none" baseline="0">
                <a:solidFill>
                  <a:schemeClr val="bg1"/>
                </a:solidFill>
                <a:latin typeface="Arial Black" panose="020B0A04020102020204" pitchFamily="34" charset="0"/>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Style</a:t>
            </a:r>
            <a:endParaRPr/>
          </a:p>
        </p:txBody>
      </p:sp>
      <p:pic>
        <p:nvPicPr>
          <p:cNvPr id="8" name="Picture 7" descr="A picture containing drawing&#10;&#10;Description automatically generated">
            <a:extLst>
              <a:ext uri="{FF2B5EF4-FFF2-40B4-BE49-F238E27FC236}">
                <a16:creationId xmlns:a16="http://schemas.microsoft.com/office/drawing/2014/main" id="{784F0586-67CA-4F6B-9AAD-EDDE16E1153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7843" y="3377435"/>
            <a:ext cx="1092886" cy="1163395"/>
          </a:xfrm>
          <a:prstGeom prst="rect">
            <a:avLst/>
          </a:prstGeom>
          <a:ln w="38100">
            <a:solidFill>
              <a:schemeClr val="bg1"/>
            </a:solidFill>
          </a:ln>
        </p:spPr>
      </p:pic>
    </p:spTree>
    <p:extLst>
      <p:ext uri="{BB962C8B-B14F-4D97-AF65-F5344CB8AC3E}">
        <p14:creationId xmlns:p14="http://schemas.microsoft.com/office/powerpoint/2010/main" val="1431243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Black" panose="020B0A04020102020204" pitchFamily="34" charset="0"/>
              </a:defRPr>
            </a:lvl1pPr>
          </a:lstStyle>
          <a:p>
            <a:r>
              <a:rPr lang="en-US"/>
              <a:t>Click to edit Master title style</a:t>
            </a:r>
            <a:endParaRPr/>
          </a:p>
        </p:txBody>
      </p:sp>
      <p:sp>
        <p:nvSpPr>
          <p:cNvPr id="3" name="Content Placeholder 2"/>
          <p:cNvSpPr>
            <a:spLocks noGrp="1"/>
          </p:cNvSpPr>
          <p:nvPr>
            <p:ph idx="1"/>
          </p:nvPr>
        </p:nvSpPr>
        <p:spPr/>
        <p:txBody>
          <a:bodyPr/>
          <a:lstStyle>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3"/>
          <p:cNvSpPr>
            <a:spLocks noGrp="1"/>
          </p:cNvSpPr>
          <p:nvPr>
            <p:ph type="ftr" sz="quarter" idx="11"/>
          </p:nvPr>
        </p:nvSpPr>
        <p:spPr/>
        <p:txBody>
          <a:bodyPr/>
          <a:lstStyle>
            <a:lvl1pPr>
              <a:defRPr b="1"/>
            </a:lvl1pPr>
          </a:lstStyle>
          <a:p>
            <a:r>
              <a:rPr lang="en-US"/>
              <a:t>The AgSTAR Program</a:t>
            </a:r>
          </a:p>
        </p:txBody>
      </p:sp>
      <p:sp>
        <p:nvSpPr>
          <p:cNvPr id="4" name="Date Placeholder 4"/>
          <p:cNvSpPr>
            <a:spLocks noGrp="1"/>
          </p:cNvSpPr>
          <p:nvPr>
            <p:ph type="dt" sz="half" idx="10"/>
          </p:nvPr>
        </p:nvSpPr>
        <p:spPr>
          <a:xfrm>
            <a:off x="7239000" y="6620256"/>
            <a:ext cx="4210050" cy="237744"/>
          </a:xfrm>
          <a:prstGeom prst="rect">
            <a:avLst/>
          </a:prstGeom>
        </p:spPr>
        <p:txBody>
          <a:bodyPr/>
          <a:lstStyle/>
          <a:p>
            <a:endParaRPr/>
          </a:p>
        </p:txBody>
      </p:sp>
      <p:sp>
        <p:nvSpPr>
          <p:cNvPr id="6" name="Slide Number Placeholder 5"/>
          <p:cNvSpPr>
            <a:spLocks noGrp="1"/>
          </p:cNvSpPr>
          <p:nvPr>
            <p:ph type="sldNum" sz="quarter" idx="12"/>
          </p:nvPr>
        </p:nvSpPr>
        <p:spPr>
          <a:xfrm>
            <a:off x="11551920" y="6569851"/>
            <a:ext cx="640080" cy="338554"/>
          </a:xfrm>
        </p:spPr>
        <p:txBody>
          <a:bodyPr>
            <a:spAutoFit/>
          </a:bodyPr>
          <a:lstStyle>
            <a:lvl1pPr>
              <a:defRPr sz="1600" b="1"/>
            </a:lvl1pPr>
          </a:lstStyle>
          <a:p>
            <a:fld id="{CA8D9AD5-F248-4919-864A-CFD76CC027D6}" type="slidenum">
              <a:rPr lang="en-US" smtClean="0"/>
              <a:pPr/>
              <a:t>‹#›</a:t>
            </a:fld>
            <a:endParaRPr lang="en-US"/>
          </a:p>
        </p:txBody>
      </p:sp>
    </p:spTree>
    <p:extLst>
      <p:ext uri="{BB962C8B-B14F-4D97-AF65-F5344CB8AC3E}">
        <p14:creationId xmlns:p14="http://schemas.microsoft.com/office/powerpoint/2010/main" val="1413354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1"/>
          <p:cNvSpPr/>
          <p:nvPr/>
        </p:nvSpPr>
        <p:spPr bwMode="ltGray">
          <a:xfrm>
            <a:off x="0" y="0"/>
            <a:ext cx="12188826" cy="45720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b="0" i="0" u="none" strike="noStrike" kern="0" cap="none" spc="0" normalizeH="0" baseline="0">
              <a:ln>
                <a:noFill/>
              </a:ln>
              <a:solidFill>
                <a:prstClr val="white"/>
              </a:solidFill>
              <a:effectLst/>
              <a:uLnTx/>
              <a:uFillTx/>
              <a:latin typeface="Euphemia"/>
            </a:endParaRPr>
          </a:p>
        </p:txBody>
      </p:sp>
      <p:sp>
        <p:nvSpPr>
          <p:cNvPr id="8" name="Rectangle 2"/>
          <p:cNvSpPr/>
          <p:nvPr/>
        </p:nvSpPr>
        <p:spPr bwMode="white">
          <a:xfrm>
            <a:off x="-1" y="411480"/>
            <a:ext cx="12188826" cy="457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0" y="1152126"/>
            <a:ext cx="9144000" cy="1772793"/>
          </a:xfrm>
        </p:spPr>
        <p:txBody>
          <a:bodyPr tIns="274320" bIns="274320" anchor="ctr" anchorCtr="0">
            <a:spAutoFit/>
          </a:bodyPr>
          <a:lstStyle>
            <a:lvl1pPr algn="l">
              <a:defRPr sz="4400" b="0">
                <a:latin typeface="Arial Black" panose="020B0A04020102020204" pitchFamily="34" charset="0"/>
              </a:defRPr>
            </a:lvl1pPr>
          </a:lstStyle>
          <a:p>
            <a:r>
              <a:rPr lang="en-US"/>
              <a:t>Click to edit Master title style</a:t>
            </a:r>
            <a:endParaRPr/>
          </a:p>
        </p:txBody>
      </p:sp>
      <p:sp>
        <p:nvSpPr>
          <p:cNvPr id="5" name="Footer Placeholder 3"/>
          <p:cNvSpPr>
            <a:spLocks noGrp="1"/>
          </p:cNvSpPr>
          <p:nvPr>
            <p:ph type="ftr" sz="quarter" idx="11"/>
          </p:nvPr>
        </p:nvSpPr>
        <p:spPr/>
        <p:txBody>
          <a:bodyPr/>
          <a:lstStyle/>
          <a:p>
            <a:r>
              <a:rPr lang="en-US"/>
              <a:t>The AgSTAR Program</a:t>
            </a:r>
            <a:endParaRPr/>
          </a:p>
        </p:txBody>
      </p:sp>
      <p:sp>
        <p:nvSpPr>
          <p:cNvPr id="6" name="Slide Number Placeholder 5"/>
          <p:cNvSpPr>
            <a:spLocks noGrp="1"/>
          </p:cNvSpPr>
          <p:nvPr>
            <p:ph type="sldNum" sz="quarter" idx="12"/>
          </p:nvPr>
        </p:nvSpPr>
        <p:spPr/>
        <p:txBody>
          <a:bodyPr lIns="91440"/>
          <a:lstStyle/>
          <a:p>
            <a:fld id="{CA8D9AD5-F248-4919-864A-CFD76CC027D6}" type="slidenum">
              <a:rPr/>
              <a:t>‹#›</a:t>
            </a:fld>
            <a:endParaRPr/>
          </a:p>
        </p:txBody>
      </p:sp>
      <p:sp>
        <p:nvSpPr>
          <p:cNvPr id="10" name="Text Placeholder 9">
            <a:extLst>
              <a:ext uri="{FF2B5EF4-FFF2-40B4-BE49-F238E27FC236}">
                <a16:creationId xmlns:a16="http://schemas.microsoft.com/office/drawing/2014/main" id="{521856C9-A140-45C7-954B-DC11499EA712}"/>
              </a:ext>
            </a:extLst>
          </p:cNvPr>
          <p:cNvSpPr>
            <a:spLocks noGrp="1"/>
          </p:cNvSpPr>
          <p:nvPr>
            <p:ph type="body" sz="quarter" idx="13"/>
          </p:nvPr>
        </p:nvSpPr>
        <p:spPr>
          <a:xfrm>
            <a:off x="287523" y="2839676"/>
            <a:ext cx="11546514" cy="31146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41642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Alternate 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24000" y="1162911"/>
            <a:ext cx="9144000" cy="1772793"/>
          </a:xfrm>
          <a:noFill/>
        </p:spPr>
        <p:txBody>
          <a:bodyPr tIns="274320" bIns="274320" anchor="b" anchorCtr="0">
            <a:spAutoFit/>
          </a:bodyPr>
          <a:lstStyle>
            <a:lvl1pPr algn="ctr">
              <a:defRPr sz="4400" b="0">
                <a:solidFill>
                  <a:schemeClr val="tx1"/>
                </a:solidFill>
                <a:latin typeface="Arial Black" panose="020B0A04020102020204" pitchFamily="34" charset="0"/>
              </a:defRPr>
            </a:lvl1pPr>
          </a:lstStyle>
          <a:p>
            <a:r>
              <a:rPr lang="en-US"/>
              <a:t>Click to edit Master title style</a:t>
            </a:r>
            <a:endParaRPr/>
          </a:p>
        </p:txBody>
      </p:sp>
      <p:sp>
        <p:nvSpPr>
          <p:cNvPr id="3" name="Text Placeholder 2"/>
          <p:cNvSpPr>
            <a:spLocks noGrp="1"/>
          </p:cNvSpPr>
          <p:nvPr>
            <p:ph type="body" idx="1"/>
          </p:nvPr>
        </p:nvSpPr>
        <p:spPr>
          <a:xfrm>
            <a:off x="1522413" y="2935704"/>
            <a:ext cx="9144000" cy="1107996"/>
          </a:xfrm>
          <a:gradFill>
            <a:gsLst>
              <a:gs pos="0">
                <a:schemeClr val="accent2">
                  <a:lumMod val="100000"/>
                </a:schemeClr>
              </a:gs>
              <a:gs pos="100000">
                <a:schemeClr val="bg2">
                  <a:shade val="63000"/>
                  <a:satMod val="120000"/>
                </a:schemeClr>
              </a:gs>
            </a:gsLst>
            <a:path path="circle">
              <a:fillToRect l="50000" t="50000" r="50000" b="50000"/>
            </a:path>
          </a:gradFill>
        </p:spPr>
        <p:txBody>
          <a:bodyPr lIns="914400" tIns="365760" rIns="914400" bIns="365760" anchor="t" anchorCtr="0">
            <a:spAutoFit/>
          </a:bodyPr>
          <a:lstStyle>
            <a:lvl1pPr marL="342900" indent="-342900" algn="l">
              <a:spcBef>
                <a:spcPts val="600"/>
              </a:spcBef>
              <a:buClr>
                <a:schemeClr val="tx1"/>
              </a:buClr>
              <a:buFont typeface="Arial" panose="020B0604020202020204" pitchFamily="34" charset="0"/>
              <a:buChar char="•"/>
              <a:defRPr sz="2400" cap="none"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Footer Placeholder 3"/>
          <p:cNvSpPr>
            <a:spLocks noGrp="1"/>
          </p:cNvSpPr>
          <p:nvPr>
            <p:ph type="ftr" sz="quarter" idx="11"/>
          </p:nvPr>
        </p:nvSpPr>
        <p:spPr/>
        <p:txBody>
          <a:bodyPr/>
          <a:lstStyle>
            <a:lvl1pPr>
              <a:defRPr>
                <a:solidFill>
                  <a:schemeClr val="tx2"/>
                </a:solidFill>
              </a:defRPr>
            </a:lvl1pPr>
          </a:lstStyle>
          <a:p>
            <a:r>
              <a:rPr lang="en-US"/>
              <a:t>The AgSTAR Program</a:t>
            </a: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CA8D9AD5-F248-4919-864A-CFD76CC027D6}" type="slidenum">
              <a:rPr/>
              <a:pPr/>
              <a:t>‹#›</a:t>
            </a:fld>
            <a:endParaRPr/>
          </a:p>
        </p:txBody>
      </p:sp>
    </p:spTree>
    <p:extLst>
      <p:ext uri="{BB962C8B-B14F-4D97-AF65-F5344CB8AC3E}">
        <p14:creationId xmlns:p14="http://schemas.microsoft.com/office/powerpoint/2010/main" val="17512021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1_Alternate 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24000" y="1162911"/>
            <a:ext cx="9144000" cy="1772793"/>
          </a:xfrm>
          <a:noFill/>
        </p:spPr>
        <p:txBody>
          <a:bodyPr tIns="274320" bIns="274320" anchor="b" anchorCtr="0">
            <a:spAutoFit/>
          </a:bodyPr>
          <a:lstStyle>
            <a:lvl1pPr algn="ctr">
              <a:defRPr sz="4400" b="0">
                <a:solidFill>
                  <a:schemeClr val="tx1"/>
                </a:solidFill>
                <a:latin typeface="Arial Black" panose="020B0A04020102020204" pitchFamily="34" charset="0"/>
              </a:defRPr>
            </a:lvl1pPr>
          </a:lstStyle>
          <a:p>
            <a:r>
              <a:rPr lang="en-US"/>
              <a:t>Click to edit Master title style</a:t>
            </a:r>
            <a:endParaRPr/>
          </a:p>
        </p:txBody>
      </p:sp>
      <p:sp>
        <p:nvSpPr>
          <p:cNvPr id="3" name="Text Placeholder 2"/>
          <p:cNvSpPr>
            <a:spLocks noGrp="1"/>
          </p:cNvSpPr>
          <p:nvPr>
            <p:ph type="body" idx="1"/>
          </p:nvPr>
        </p:nvSpPr>
        <p:spPr>
          <a:xfrm>
            <a:off x="1522413" y="2935704"/>
            <a:ext cx="9144000" cy="1107996"/>
          </a:xfrm>
          <a:gradFill>
            <a:gsLst>
              <a:gs pos="0">
                <a:schemeClr val="accent2">
                  <a:lumMod val="100000"/>
                </a:schemeClr>
              </a:gs>
              <a:gs pos="100000">
                <a:schemeClr val="bg2">
                  <a:shade val="63000"/>
                  <a:satMod val="120000"/>
                </a:schemeClr>
              </a:gs>
            </a:gsLst>
            <a:path path="circle">
              <a:fillToRect l="50000" t="50000" r="50000" b="50000"/>
            </a:path>
          </a:gradFill>
        </p:spPr>
        <p:txBody>
          <a:bodyPr lIns="914400" tIns="365760" rIns="914400" bIns="365760" anchor="t" anchorCtr="0">
            <a:spAutoFit/>
          </a:bodyPr>
          <a:lstStyle>
            <a:lvl1pPr marL="342900" indent="-342900" algn="l">
              <a:spcBef>
                <a:spcPts val="600"/>
              </a:spcBef>
              <a:buClr>
                <a:schemeClr val="tx1"/>
              </a:buClr>
              <a:buFont typeface="Arial" panose="020B0604020202020204" pitchFamily="34" charset="0"/>
              <a:buChar char="•"/>
              <a:defRPr sz="2400" cap="none"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Footer Placeholder 3"/>
          <p:cNvSpPr>
            <a:spLocks noGrp="1"/>
          </p:cNvSpPr>
          <p:nvPr>
            <p:ph type="ftr" sz="quarter" idx="11"/>
          </p:nvPr>
        </p:nvSpPr>
        <p:spPr/>
        <p:txBody>
          <a:bodyPr/>
          <a:lstStyle>
            <a:lvl1pPr>
              <a:defRPr>
                <a:solidFill>
                  <a:schemeClr val="tx2"/>
                </a:solidFill>
              </a:defRPr>
            </a:lvl1pPr>
          </a:lstStyle>
          <a:p>
            <a:r>
              <a:rPr lang="en-US"/>
              <a:t>The AgSTAR Program</a:t>
            </a:r>
            <a:endParaRP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CA8D9AD5-F248-4919-864A-CFD76CC027D6}" type="slidenum">
              <a:rPr/>
              <a:pPr/>
              <a:t>‹#›</a:t>
            </a:fld>
            <a:endParaRPr/>
          </a:p>
        </p:txBody>
      </p:sp>
    </p:spTree>
    <p:extLst>
      <p:ext uri="{BB962C8B-B14F-4D97-AF65-F5344CB8AC3E}">
        <p14:creationId xmlns:p14="http://schemas.microsoft.com/office/powerpoint/2010/main" val="35553045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Black" panose="020B0A04020102020204" pitchFamily="34" charset="0"/>
              </a:defRPr>
            </a:lvl1pPr>
          </a:lstStyle>
          <a:p>
            <a:r>
              <a:rPr lang="en-US"/>
              <a:t>Click to edit Master title style</a:t>
            </a:r>
            <a:endParaRPr/>
          </a:p>
        </p:txBody>
      </p:sp>
      <p:sp>
        <p:nvSpPr>
          <p:cNvPr id="3" name="Content Placeholder 2"/>
          <p:cNvSpPr>
            <a:spLocks noGrp="1"/>
          </p:cNvSpPr>
          <p:nvPr>
            <p:ph sz="half" idx="1"/>
          </p:nvPr>
        </p:nvSpPr>
        <p:spPr>
          <a:xfrm>
            <a:off x="1341120" y="1901952"/>
            <a:ext cx="4572000" cy="4123944"/>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78880" y="1901952"/>
            <a:ext cx="4572000" cy="4123944"/>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4"/>
          <p:cNvSpPr>
            <a:spLocks noGrp="1"/>
          </p:cNvSpPr>
          <p:nvPr>
            <p:ph type="ftr" sz="quarter" idx="11"/>
          </p:nvPr>
        </p:nvSpPr>
        <p:spPr/>
        <p:txBody>
          <a:bodyPr/>
          <a:lstStyle/>
          <a:p>
            <a:r>
              <a:rPr lang="en-US"/>
              <a:t>The AgSTAR Program</a:t>
            </a:r>
          </a:p>
        </p:txBody>
      </p:sp>
      <p:sp>
        <p:nvSpPr>
          <p:cNvPr id="7" name="Slide Number Placeholder 6"/>
          <p:cNvSpPr>
            <a:spLocks noGrp="1"/>
          </p:cNvSpPr>
          <p:nvPr>
            <p:ph type="sldNum" sz="quarter" idx="12"/>
          </p:nvPr>
        </p:nvSpPr>
        <p:spPr/>
        <p:txBody>
          <a:bodyPr/>
          <a:lstStyle/>
          <a:p>
            <a:fld id="{A0ECE5F2-81AA-4605-B028-6FBA391056AF}" type="slidenum">
              <a:rPr/>
              <a:t>‹#›</a:t>
            </a:fld>
            <a:endParaRPr/>
          </a:p>
        </p:txBody>
      </p:sp>
      <p:pic>
        <p:nvPicPr>
          <p:cNvPr id="8" name="Picture 7" descr="A picture containing drawing&#10;&#10;Description automatically generated">
            <a:extLst>
              <a:ext uri="{FF2B5EF4-FFF2-40B4-BE49-F238E27FC236}">
                <a16:creationId xmlns:a16="http://schemas.microsoft.com/office/drawing/2014/main" id="{C50F135F-20E4-4F8B-ACA7-A6518F3908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66221" y="35014"/>
            <a:ext cx="1125779" cy="1198410"/>
          </a:xfrm>
          <a:prstGeom prst="rect">
            <a:avLst/>
          </a:prstGeom>
          <a:ln w="38100">
            <a:solidFill>
              <a:schemeClr val="bg1"/>
            </a:solidFill>
          </a:ln>
        </p:spPr>
      </p:pic>
    </p:spTree>
    <p:extLst>
      <p:ext uri="{BB962C8B-B14F-4D97-AF65-F5344CB8AC3E}">
        <p14:creationId xmlns:p14="http://schemas.microsoft.com/office/powerpoint/2010/main" val="3700556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Black" panose="020B0A04020102020204" pitchFamily="34" charset="0"/>
              </a:defRPr>
            </a:lvl1pPr>
          </a:lstStyle>
          <a:p>
            <a:r>
              <a:rPr lang="en-US"/>
              <a:t>Click to edit Master title style</a:t>
            </a:r>
            <a:endParaRPr/>
          </a:p>
        </p:txBody>
      </p:sp>
      <p:sp>
        <p:nvSpPr>
          <p:cNvPr id="3" name="Text Placeholder 2"/>
          <p:cNvSpPr>
            <a:spLocks noGrp="1"/>
          </p:cNvSpPr>
          <p:nvPr>
            <p:ph type="body" idx="1"/>
          </p:nvPr>
        </p:nvSpPr>
        <p:spPr>
          <a:xfrm>
            <a:off x="1341120" y="1837464"/>
            <a:ext cx="4572000" cy="766588"/>
          </a:xfrm>
        </p:spPr>
        <p:txBody>
          <a:bodyPr anchor="ctr">
            <a:normAutofit/>
          </a:bodyPr>
          <a:lstStyle>
            <a:lvl1pPr marL="0" indent="0">
              <a:spcBef>
                <a:spcPts val="0"/>
              </a:spcBef>
              <a:buNone/>
              <a:defRPr sz="2200" b="0"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341120" y="2740732"/>
            <a:ext cx="4572000" cy="3288847"/>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78880" y="1837464"/>
            <a:ext cx="4572000" cy="766588"/>
          </a:xfrm>
        </p:spPr>
        <p:txBody>
          <a:bodyPr anchor="ctr">
            <a:normAutofit/>
          </a:bodyPr>
          <a:lstStyle>
            <a:lvl1pPr marL="0" indent="0">
              <a:spcBef>
                <a:spcPts val="0"/>
              </a:spcBef>
              <a:buNone/>
              <a:defRPr sz="2200" b="0"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78880" y="2740732"/>
            <a:ext cx="4572000" cy="3288847"/>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6"/>
          <p:cNvSpPr>
            <a:spLocks noGrp="1"/>
          </p:cNvSpPr>
          <p:nvPr>
            <p:ph type="ftr" sz="quarter" idx="11"/>
          </p:nvPr>
        </p:nvSpPr>
        <p:spPr/>
        <p:txBody>
          <a:bodyPr/>
          <a:lstStyle/>
          <a:p>
            <a:r>
              <a:rPr lang="en-US"/>
              <a:t>The AgSTAR Program</a:t>
            </a:r>
          </a:p>
        </p:txBody>
      </p:sp>
      <p:sp>
        <p:nvSpPr>
          <p:cNvPr id="9" name="Slide Number Placeholder 8"/>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2223011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Black" panose="020B0A04020102020204" pitchFamily="34" charset="0"/>
              </a:defRPr>
            </a:lvl1pPr>
          </a:lstStyle>
          <a:p>
            <a:r>
              <a:rPr lang="en-US"/>
              <a:t>Click to edit Master title style</a:t>
            </a:r>
            <a:endParaRPr/>
          </a:p>
        </p:txBody>
      </p:sp>
      <p:sp>
        <p:nvSpPr>
          <p:cNvPr id="4" name="Footer Placeholder 2"/>
          <p:cNvSpPr>
            <a:spLocks noGrp="1"/>
          </p:cNvSpPr>
          <p:nvPr>
            <p:ph type="ftr" sz="quarter" idx="11"/>
          </p:nvPr>
        </p:nvSpPr>
        <p:spPr/>
        <p:txBody>
          <a:bodyPr/>
          <a:lstStyle/>
          <a:p>
            <a:r>
              <a:rPr lang="en-US"/>
              <a:t>The AgSTAR Program</a:t>
            </a:r>
          </a:p>
        </p:txBody>
      </p:sp>
      <p:sp>
        <p:nvSpPr>
          <p:cNvPr id="5" name="Slide Number Placeholder 4"/>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4066228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lvl1pPr>
              <a:defRPr>
                <a:latin typeface="Arial Black" panose="020B0A04020102020204" pitchFamily="34" charset="0"/>
              </a:defRPr>
            </a:lvl1pPr>
          </a:lstStyle>
          <a:p>
            <a:r>
              <a:rPr lang="en-US"/>
              <a:t>Click to edit Master title style</a:t>
            </a:r>
            <a:endParaRPr/>
          </a:p>
        </p:txBody>
      </p:sp>
      <p:sp>
        <p:nvSpPr>
          <p:cNvPr id="4" name="Footer Placeholder 2"/>
          <p:cNvSpPr>
            <a:spLocks noGrp="1"/>
          </p:cNvSpPr>
          <p:nvPr>
            <p:ph type="ftr" sz="quarter" idx="11"/>
          </p:nvPr>
        </p:nvSpPr>
        <p:spPr>
          <a:xfrm>
            <a:off x="0" y="6620256"/>
            <a:ext cx="7159752" cy="237744"/>
          </a:xfrm>
        </p:spPr>
        <p:txBody>
          <a:bodyPr/>
          <a:lstStyle/>
          <a:p>
            <a:r>
              <a:rPr lang="en-US"/>
              <a:t>The AgSTAR Program</a:t>
            </a:r>
          </a:p>
        </p:txBody>
      </p:sp>
      <p:sp>
        <p:nvSpPr>
          <p:cNvPr id="5" name="Slide Number Placeholder 4"/>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1145306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1"/>
          <p:cNvSpPr>
            <a:spLocks noGrp="1"/>
          </p:cNvSpPr>
          <p:nvPr>
            <p:ph type="ftr" sz="quarter" idx="11"/>
          </p:nvPr>
        </p:nvSpPr>
        <p:spPr/>
        <p:txBody>
          <a:bodyPr/>
          <a:lstStyle>
            <a:lvl1pPr>
              <a:defRPr>
                <a:solidFill>
                  <a:schemeClr val="tx2"/>
                </a:solidFill>
              </a:defRPr>
            </a:lvl1pPr>
          </a:lstStyle>
          <a:p>
            <a:r>
              <a:rPr lang="en-US"/>
              <a:t>The AgSTAR Program</a:t>
            </a:r>
          </a:p>
        </p:txBody>
      </p:sp>
      <p:sp>
        <p:nvSpPr>
          <p:cNvPr id="4" name="Slide Number Placeholder 3"/>
          <p:cNvSpPr>
            <a:spLocks noGrp="1"/>
          </p:cNvSpPr>
          <p:nvPr>
            <p:ph type="sldNum" sz="quarter" idx="12"/>
          </p:nvPr>
        </p:nvSpPr>
        <p:spPr/>
        <p:txBody>
          <a:bodyPr/>
          <a:lstStyle>
            <a:lvl1pPr>
              <a:defRPr>
                <a:solidFill>
                  <a:schemeClr val="tx2"/>
                </a:solidFill>
              </a:defRPr>
            </a:lvl1pPr>
          </a:lstStyle>
          <a:p>
            <a:fld id="{CA8D9AD5-F248-4919-864A-CFD76CC027D6}" type="slidenum">
              <a:rPr/>
              <a:pPr/>
              <a:t>‹#›</a:t>
            </a:fld>
            <a:endParaRPr/>
          </a:p>
        </p:txBody>
      </p:sp>
    </p:spTree>
    <p:extLst>
      <p:ext uri="{BB962C8B-B14F-4D97-AF65-F5344CB8AC3E}">
        <p14:creationId xmlns:p14="http://schemas.microsoft.com/office/powerpoint/2010/main" val="1434774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1"/>
          <p:cNvSpPr/>
          <p:nvPr/>
        </p:nvSpPr>
        <p:spPr bwMode="ltGray">
          <a:xfrm>
            <a:off x="0" y="0"/>
            <a:ext cx="12188826" cy="45720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b="0" i="0" u="none" strike="noStrike" kern="0" cap="none" spc="0" normalizeH="0" baseline="0">
              <a:ln>
                <a:noFill/>
              </a:ln>
              <a:solidFill>
                <a:prstClr val="white"/>
              </a:solidFill>
              <a:effectLst/>
              <a:uLnTx/>
              <a:uFillTx/>
              <a:latin typeface="Euphemia"/>
            </a:endParaRPr>
          </a:p>
        </p:txBody>
      </p:sp>
      <p:sp>
        <p:nvSpPr>
          <p:cNvPr id="8" name="Rectangle 2"/>
          <p:cNvSpPr/>
          <p:nvPr/>
        </p:nvSpPr>
        <p:spPr bwMode="white">
          <a:xfrm>
            <a:off x="-1" y="411480"/>
            <a:ext cx="12188826" cy="457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0" y="1152126"/>
            <a:ext cx="9144000" cy="1772793"/>
          </a:xfrm>
        </p:spPr>
        <p:txBody>
          <a:bodyPr tIns="274320" bIns="274320" anchor="ctr" anchorCtr="0">
            <a:spAutoFit/>
          </a:bodyPr>
          <a:lstStyle>
            <a:lvl1pPr algn="l">
              <a:defRPr sz="4400" b="0">
                <a:latin typeface="Arial Black" panose="020B0A04020102020204" pitchFamily="34" charset="0"/>
              </a:defRPr>
            </a:lvl1pPr>
          </a:lstStyle>
          <a:p>
            <a:r>
              <a:rPr lang="en-US"/>
              <a:t>Click to edit Master title style</a:t>
            </a:r>
            <a:endParaRPr/>
          </a:p>
        </p:txBody>
      </p:sp>
      <p:sp>
        <p:nvSpPr>
          <p:cNvPr id="5" name="Footer Placeholder 3"/>
          <p:cNvSpPr>
            <a:spLocks noGrp="1"/>
          </p:cNvSpPr>
          <p:nvPr>
            <p:ph type="ftr" sz="quarter" idx="11"/>
          </p:nvPr>
        </p:nvSpPr>
        <p:spPr/>
        <p:txBody>
          <a:bodyPr/>
          <a:lstStyle/>
          <a:p>
            <a:r>
              <a:rPr lang="en-US"/>
              <a:t>The AgSTAR Program</a:t>
            </a:r>
            <a:endParaRPr/>
          </a:p>
        </p:txBody>
      </p:sp>
      <p:sp>
        <p:nvSpPr>
          <p:cNvPr id="6" name="Slide Number Placeholder 5"/>
          <p:cNvSpPr>
            <a:spLocks noGrp="1"/>
          </p:cNvSpPr>
          <p:nvPr>
            <p:ph type="sldNum" sz="quarter" idx="12"/>
          </p:nvPr>
        </p:nvSpPr>
        <p:spPr/>
        <p:txBody>
          <a:bodyPr lIns="91440"/>
          <a:lstStyle/>
          <a:p>
            <a:fld id="{CA8D9AD5-F248-4919-864A-CFD76CC027D6}" type="slidenum">
              <a:rPr/>
              <a:t>‹#›</a:t>
            </a:fld>
            <a:endParaRPr/>
          </a:p>
        </p:txBody>
      </p:sp>
      <p:sp>
        <p:nvSpPr>
          <p:cNvPr id="10" name="Text Placeholder 9">
            <a:extLst>
              <a:ext uri="{FF2B5EF4-FFF2-40B4-BE49-F238E27FC236}">
                <a16:creationId xmlns:a16="http://schemas.microsoft.com/office/drawing/2014/main" id="{521856C9-A140-45C7-954B-DC11499EA712}"/>
              </a:ext>
            </a:extLst>
          </p:cNvPr>
          <p:cNvSpPr>
            <a:spLocks noGrp="1"/>
          </p:cNvSpPr>
          <p:nvPr>
            <p:ph type="body" sz="quarter" idx="13"/>
          </p:nvPr>
        </p:nvSpPr>
        <p:spPr>
          <a:xfrm>
            <a:off x="287523" y="2839676"/>
            <a:ext cx="11546514" cy="31146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87523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 y="1265630"/>
            <a:ext cx="4379976" cy="2336024"/>
          </a:xfrm>
        </p:spPr>
        <p:txBody>
          <a:bodyPr lIns="274320" tIns="457200" bIns="457200" anchor="ctr" anchorCtr="0">
            <a:spAutoFit/>
          </a:bodyPr>
          <a:lstStyle>
            <a:lvl1pPr>
              <a:defRPr sz="3400" b="0">
                <a:latin typeface="Arial Black" panose="020B0A04020102020204" pitchFamily="34" charset="0"/>
              </a:defRPr>
            </a:lvl1pPr>
          </a:lstStyle>
          <a:p>
            <a:r>
              <a:rPr lang="en-US"/>
              <a:t>Click to edit Master title style</a:t>
            </a:r>
            <a:endParaRPr/>
          </a:p>
        </p:txBody>
      </p:sp>
      <p:sp>
        <p:nvSpPr>
          <p:cNvPr id="4" name="Text Placeholder 3"/>
          <p:cNvSpPr>
            <a:spLocks noGrp="1"/>
          </p:cNvSpPr>
          <p:nvPr>
            <p:ph type="body" sz="half" idx="2"/>
          </p:nvPr>
        </p:nvSpPr>
        <p:spPr>
          <a:xfrm>
            <a:off x="-64" y="4097423"/>
            <a:ext cx="4379976" cy="313932"/>
          </a:xfrm>
        </p:spPr>
        <p:txBody>
          <a:bodyPr lIns="274320" anchor="ctr" anchorCtr="0">
            <a:sp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Content Placeholder 2"/>
          <p:cNvSpPr>
            <a:spLocks noGrp="1"/>
          </p:cNvSpPr>
          <p:nvPr>
            <p:ph idx="1"/>
          </p:nvPr>
        </p:nvSpPr>
        <p:spPr>
          <a:xfrm>
            <a:off x="4800600" y="685800"/>
            <a:ext cx="6932613" cy="5486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4"/>
          <p:cNvSpPr>
            <a:spLocks noGrp="1"/>
          </p:cNvSpPr>
          <p:nvPr>
            <p:ph type="ftr" sz="quarter" idx="11"/>
          </p:nvPr>
        </p:nvSpPr>
        <p:spPr/>
        <p:txBody>
          <a:bodyPr/>
          <a:lstStyle/>
          <a:p>
            <a:r>
              <a:rPr lang="en-US"/>
              <a:t>The AgSTAR Program</a:t>
            </a:r>
          </a:p>
        </p:txBody>
      </p:sp>
      <p:sp>
        <p:nvSpPr>
          <p:cNvPr id="7" name="Slide Number Placeholder 6"/>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398854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Alternate Content with Caption">
    <p:spTree>
      <p:nvGrpSpPr>
        <p:cNvPr id="1" name=""/>
        <p:cNvGrpSpPr/>
        <p:nvPr/>
      </p:nvGrpSpPr>
      <p:grpSpPr>
        <a:xfrm>
          <a:off x="0" y="0"/>
          <a:ext cx="0" cy="0"/>
          <a:chOff x="0" y="0"/>
          <a:chExt cx="0" cy="0"/>
        </a:xfrm>
      </p:grpSpPr>
      <p:sp>
        <p:nvSpPr>
          <p:cNvPr id="8" name="Rectangle 7"/>
          <p:cNvSpPr/>
          <p:nvPr/>
        </p:nvSpPr>
        <p:spPr bwMode="ltGray">
          <a:xfrm>
            <a:off x="0" y="0"/>
            <a:ext cx="4873752" cy="6858000"/>
          </a:xfrm>
          <a:prstGeom prst="rect">
            <a:avLst/>
          </a:prstGeom>
          <a:gradFill flip="none" rotWithShape="1">
            <a:gsLst>
              <a:gs pos="100000">
                <a:schemeClr val="tx2">
                  <a:lumMod val="75000"/>
                </a:schemeClr>
              </a:gs>
              <a:gs pos="0">
                <a:schemeClr val="accent2"/>
              </a:gs>
            </a:gsLst>
            <a:path path="circle">
              <a:fillToRect l="50000" t="50000" r="50000" b="50000"/>
            </a:path>
            <a:tileRect/>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a:ln>
                <a:noFill/>
              </a:ln>
              <a:solidFill>
                <a:prstClr val="white"/>
              </a:solidFill>
              <a:effectLst/>
              <a:uLnTx/>
              <a:uFillTx/>
              <a:latin typeface="Euphemia"/>
              <a:ea typeface="+mn-ea"/>
              <a:cs typeface="+mn-cs"/>
            </a:endParaRPr>
          </a:p>
        </p:txBody>
      </p:sp>
      <p:sp>
        <p:nvSpPr>
          <p:cNvPr id="2" name="Title 1"/>
          <p:cNvSpPr>
            <a:spLocks noGrp="1"/>
          </p:cNvSpPr>
          <p:nvPr>
            <p:ph type="title"/>
          </p:nvPr>
        </p:nvSpPr>
        <p:spPr>
          <a:xfrm>
            <a:off x="0" y="2911935"/>
            <a:ext cx="4736592" cy="1034129"/>
          </a:xfrm>
          <a:noFill/>
        </p:spPr>
        <p:txBody>
          <a:bodyPr wrap="square" anchor="ctr" anchorCtr="0">
            <a:spAutoFit/>
          </a:bodyPr>
          <a:lstStyle>
            <a:lvl1pPr>
              <a:defRPr sz="3400" b="0">
                <a:solidFill>
                  <a:schemeClr val="bg1"/>
                </a:solidFill>
                <a:latin typeface="Arial Black" panose="020B0A04020102020204" pitchFamily="34" charset="0"/>
              </a:defRPr>
            </a:lvl1pPr>
          </a:lstStyle>
          <a:p>
            <a:r>
              <a:rPr lang="en-US"/>
              <a:t>Click to edit Master title style</a:t>
            </a:r>
            <a:endParaRPr/>
          </a:p>
        </p:txBody>
      </p:sp>
      <p:sp>
        <p:nvSpPr>
          <p:cNvPr id="4" name="Text Placeholder 3"/>
          <p:cNvSpPr>
            <a:spLocks noGrp="1"/>
          </p:cNvSpPr>
          <p:nvPr>
            <p:ph type="body" sz="half" idx="2"/>
          </p:nvPr>
        </p:nvSpPr>
        <p:spPr>
          <a:xfrm>
            <a:off x="67338" y="4085112"/>
            <a:ext cx="4736592" cy="338554"/>
          </a:xfrm>
          <a:noFill/>
        </p:spPr>
        <p:txBody>
          <a:bodyPr wrap="square" lIns="274320" rIns="274320" anchor="ctr" anchorCtr="0">
            <a:spAutoFit/>
          </a:bodyPr>
          <a:lstStyle>
            <a:lvl1pPr marL="0" indent="0">
              <a:spcBef>
                <a:spcPts val="1200"/>
              </a:spcBef>
              <a:buNone/>
              <a:defRPr sz="16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Content Placeholder 2"/>
          <p:cNvSpPr>
            <a:spLocks noGrp="1"/>
          </p:cNvSpPr>
          <p:nvPr>
            <p:ph idx="1"/>
          </p:nvPr>
        </p:nvSpPr>
        <p:spPr>
          <a:xfrm>
            <a:off x="5362892" y="685800"/>
            <a:ext cx="6370320" cy="5486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4"/>
          <p:cNvSpPr>
            <a:spLocks noGrp="1"/>
          </p:cNvSpPr>
          <p:nvPr>
            <p:ph type="ftr" sz="quarter" idx="11"/>
          </p:nvPr>
        </p:nvSpPr>
        <p:spPr/>
        <p:txBody>
          <a:bodyPr/>
          <a:lstStyle/>
          <a:p>
            <a:r>
              <a:rPr lang="en-US"/>
              <a:t>The AgSTAR Program</a:t>
            </a:r>
          </a:p>
        </p:txBody>
      </p:sp>
      <p:sp>
        <p:nvSpPr>
          <p:cNvPr id="7" name="Slide Number Placeholder 6"/>
          <p:cNvSpPr>
            <a:spLocks noGrp="1"/>
          </p:cNvSpPr>
          <p:nvPr>
            <p:ph type="sldNum" sz="quarter" idx="12"/>
          </p:nvPr>
        </p:nvSpPr>
        <p:spPr>
          <a:xfrm>
            <a:off x="11551920" y="6569851"/>
            <a:ext cx="640080" cy="338554"/>
          </a:xfrm>
        </p:spPr>
        <p:txBody>
          <a:bodyPr lIns="91440"/>
          <a:lstStyle>
            <a:lvl1pPr>
              <a:defRPr sz="1600" b="1">
                <a:solidFill>
                  <a:schemeClr val="tx2"/>
                </a:solidFill>
              </a:defRPr>
            </a:lvl1pPr>
          </a:lstStyle>
          <a:p>
            <a:fld id="{CA8D9AD5-F248-4919-864A-CFD76CC027D6}" type="slidenum">
              <a:rPr lang="en-US" smtClean="0"/>
              <a:pPr/>
              <a:t>‹#›</a:t>
            </a:fld>
            <a:endParaRPr lang="en-US"/>
          </a:p>
        </p:txBody>
      </p:sp>
    </p:spTree>
    <p:extLst>
      <p:ext uri="{BB962C8B-B14F-4D97-AF65-F5344CB8AC3E}">
        <p14:creationId xmlns:p14="http://schemas.microsoft.com/office/powerpoint/2010/main" val="3279359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bwMode="ltGray">
          <a:xfrm>
            <a:off x="7315200" y="0"/>
            <a:ext cx="4873752" cy="6858000"/>
          </a:xfrm>
          <a:prstGeom prst="rect">
            <a:avLst/>
          </a:prstGeom>
          <a:gradFill flip="none" rotWithShape="1">
            <a:gsLst>
              <a:gs pos="100000">
                <a:schemeClr val="tx2">
                  <a:lumMod val="75000"/>
                </a:schemeClr>
              </a:gs>
              <a:gs pos="0">
                <a:schemeClr val="accent2"/>
              </a:gs>
            </a:gsLst>
            <a:path path="circle">
              <a:fillToRect l="50000" t="50000" r="50000" b="50000"/>
            </a:path>
            <a:tileRect/>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a:ln>
                <a:noFill/>
              </a:ln>
              <a:solidFill>
                <a:prstClr val="white"/>
              </a:solidFill>
              <a:effectLst/>
              <a:uLnTx/>
              <a:uFillTx/>
              <a:latin typeface="Euphemia"/>
              <a:ea typeface="+mn-ea"/>
              <a:cs typeface="+mn-cs"/>
            </a:endParaRPr>
          </a:p>
        </p:txBody>
      </p:sp>
      <p:sp>
        <p:nvSpPr>
          <p:cNvPr id="2" name="Title 1"/>
          <p:cNvSpPr>
            <a:spLocks noGrp="1"/>
          </p:cNvSpPr>
          <p:nvPr>
            <p:ph type="title"/>
          </p:nvPr>
        </p:nvSpPr>
        <p:spPr>
          <a:xfrm>
            <a:off x="7391400" y="1970756"/>
            <a:ext cx="4735582" cy="1034129"/>
          </a:xfrm>
          <a:noFill/>
        </p:spPr>
        <p:txBody>
          <a:bodyPr wrap="square" anchor="ctr" anchorCtr="0">
            <a:spAutoFit/>
          </a:bodyPr>
          <a:lstStyle>
            <a:lvl1pPr>
              <a:defRPr sz="3400" b="0">
                <a:solidFill>
                  <a:schemeClr val="bg1"/>
                </a:solidFill>
                <a:latin typeface="Arial Black" panose="020B0A04020102020204" pitchFamily="34" charset="0"/>
              </a:defRPr>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0" y="0"/>
            <a:ext cx="7315200" cy="6858000"/>
          </a:xfrm>
          <a:solidFill>
            <a:schemeClr val="bg1"/>
          </a:solidFill>
        </p:spPr>
        <p:txBody>
          <a:bodyPr/>
          <a:lstStyle>
            <a:lvl1pPr marL="0" indent="0" algn="ctr">
              <a:buNone/>
              <a:defRPr sz="32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7391400" y="4137547"/>
            <a:ext cx="4735582" cy="338554"/>
          </a:xfrm>
          <a:noFill/>
        </p:spPr>
        <p:txBody>
          <a:bodyPr wrap="square" lIns="274320" rIns="274320" anchor="ctr" anchorCtr="0">
            <a:spAutoFit/>
          </a:bodyPr>
          <a:lstStyle>
            <a:lvl1pPr marL="0" indent="0">
              <a:spcBef>
                <a:spcPts val="1200"/>
              </a:spcBef>
              <a:buNone/>
              <a:defRPr sz="16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4"/>
          <p:cNvSpPr>
            <a:spLocks noGrp="1"/>
          </p:cNvSpPr>
          <p:nvPr>
            <p:ph type="ftr" sz="quarter" idx="11"/>
          </p:nvPr>
        </p:nvSpPr>
        <p:spPr/>
        <p:txBody>
          <a:bodyPr/>
          <a:lstStyle/>
          <a:p>
            <a:r>
              <a:rPr lang="en-US"/>
              <a:t>The AgSTAR Program</a:t>
            </a:r>
          </a:p>
        </p:txBody>
      </p:sp>
      <p:sp>
        <p:nvSpPr>
          <p:cNvPr id="5" name="Date Placeholder 5"/>
          <p:cNvSpPr>
            <a:spLocks noGrp="1"/>
          </p:cNvSpPr>
          <p:nvPr>
            <p:ph type="dt" sz="half" idx="10"/>
          </p:nvPr>
        </p:nvSpPr>
        <p:spPr>
          <a:xfrm>
            <a:off x="7239000" y="6620256"/>
            <a:ext cx="4210050" cy="237744"/>
          </a:xfrm>
          <a:prstGeom prst="rect">
            <a:avLst/>
          </a:prstGeom>
        </p:spPr>
        <p:txBody>
          <a:bodyPr/>
          <a:lstStyle/>
          <a:p>
            <a:endParaRPr/>
          </a:p>
        </p:txBody>
      </p:sp>
      <p:sp>
        <p:nvSpPr>
          <p:cNvPr id="7" name="Slide Number Placeholder 6"/>
          <p:cNvSpPr>
            <a:spLocks noGrp="1"/>
          </p:cNvSpPr>
          <p:nvPr>
            <p:ph type="sldNum" sz="quarter" idx="12"/>
          </p:nvPr>
        </p:nvSpPr>
        <p:spPr/>
        <p:txBody>
          <a:bodyPr lIns="91440"/>
          <a:lstStyle/>
          <a:p>
            <a:fld id="{CA8D9AD5-F248-4919-864A-CFD76CC027D6}" type="slidenum">
              <a:rPr/>
              <a:t>‹#›</a:t>
            </a:fld>
            <a:endParaRPr/>
          </a:p>
        </p:txBody>
      </p:sp>
    </p:spTree>
    <p:extLst>
      <p:ext uri="{BB962C8B-B14F-4D97-AF65-F5344CB8AC3E}">
        <p14:creationId xmlns:p14="http://schemas.microsoft.com/office/powerpoint/2010/main" val="3070542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Black" panose="020B0A04020102020204" pitchFamily="34" charset="0"/>
              </a:defRPr>
            </a:lvl1p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3"/>
          <p:cNvSpPr>
            <a:spLocks noGrp="1"/>
          </p:cNvSpPr>
          <p:nvPr>
            <p:ph type="ftr" sz="quarter" idx="11"/>
          </p:nvPr>
        </p:nvSpPr>
        <p:spPr/>
        <p:txBody>
          <a:bodyPr/>
          <a:lstStyle/>
          <a:p>
            <a:r>
              <a:rPr lang="en-US"/>
              <a:t>The AgSTAR Program</a:t>
            </a:r>
          </a:p>
        </p:txBody>
      </p:sp>
      <p:sp>
        <p:nvSpPr>
          <p:cNvPr id="4" name="Date Placeholder 4"/>
          <p:cNvSpPr>
            <a:spLocks noGrp="1"/>
          </p:cNvSpPr>
          <p:nvPr>
            <p:ph type="dt" sz="half" idx="10"/>
          </p:nvPr>
        </p:nvSpPr>
        <p:spPr>
          <a:xfrm>
            <a:off x="7239000" y="6620256"/>
            <a:ext cx="4210050" cy="237744"/>
          </a:xfrm>
          <a:prstGeom prst="rect">
            <a:avLst/>
          </a:prstGeom>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pic>
        <p:nvPicPr>
          <p:cNvPr id="7" name="Picture 6" descr="A picture containing drawing&#10;&#10;Description automatically generated">
            <a:extLst>
              <a:ext uri="{FF2B5EF4-FFF2-40B4-BE49-F238E27FC236}">
                <a16:creationId xmlns:a16="http://schemas.microsoft.com/office/drawing/2014/main" id="{F7865DCE-4610-4692-AC83-FC0A02FB7F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66367" y="35169"/>
            <a:ext cx="1125633" cy="1198255"/>
          </a:xfrm>
          <a:prstGeom prst="rect">
            <a:avLst/>
          </a:prstGeom>
          <a:ln w="38100">
            <a:solidFill>
              <a:schemeClr val="bg1"/>
            </a:solidFill>
          </a:ln>
        </p:spPr>
      </p:pic>
    </p:spTree>
    <p:extLst>
      <p:ext uri="{BB962C8B-B14F-4D97-AF65-F5344CB8AC3E}">
        <p14:creationId xmlns:p14="http://schemas.microsoft.com/office/powerpoint/2010/main" val="1707082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274638"/>
            <a:ext cx="2628900" cy="5897562"/>
          </a:xfrm>
        </p:spPr>
        <p:txBody>
          <a:bodyPr vert="eaVert"/>
          <a:lstStyle>
            <a:lvl1pPr>
              <a:defRPr>
                <a:latin typeface="Arial Rounded MT Bold" panose="020F0704030504030204" pitchFamily="34" charset="0"/>
              </a:defRPr>
            </a:lvl1pPr>
          </a:lstStyle>
          <a:p>
            <a:r>
              <a:rPr lang="en-US"/>
              <a:t>Click to edit Master title style</a:t>
            </a:r>
            <a:endParaRPr/>
          </a:p>
        </p:txBody>
      </p:sp>
      <p:sp>
        <p:nvSpPr>
          <p:cNvPr id="3" name="Vertical Text Placeholder 2"/>
          <p:cNvSpPr>
            <a:spLocks noGrp="1"/>
          </p:cNvSpPr>
          <p:nvPr>
            <p:ph type="body" orient="vert" idx="1"/>
          </p:nvPr>
        </p:nvSpPr>
        <p:spPr>
          <a:xfrm>
            <a:off x="838200" y="274638"/>
            <a:ext cx="7734300" cy="589756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3"/>
          <p:cNvSpPr>
            <a:spLocks noGrp="1"/>
          </p:cNvSpPr>
          <p:nvPr>
            <p:ph type="ftr" sz="quarter" idx="11"/>
          </p:nvPr>
        </p:nvSpPr>
        <p:spPr/>
        <p:txBody>
          <a:bodyPr/>
          <a:lstStyle/>
          <a:p>
            <a:r>
              <a:rPr lang="en-US"/>
              <a:t>The AgSTAR Program</a:t>
            </a:r>
          </a:p>
        </p:txBody>
      </p:sp>
      <p:sp>
        <p:nvSpPr>
          <p:cNvPr id="4" name="Date Placeholder 4"/>
          <p:cNvSpPr>
            <a:spLocks noGrp="1"/>
          </p:cNvSpPr>
          <p:nvPr>
            <p:ph type="dt" sz="half" idx="10"/>
          </p:nvPr>
        </p:nvSpPr>
        <p:spPr>
          <a:xfrm>
            <a:off x="7239000" y="6620256"/>
            <a:ext cx="4210050" cy="237744"/>
          </a:xfrm>
          <a:prstGeom prst="rect">
            <a:avLst/>
          </a:prstGeom>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1296932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889000" y="2266950"/>
            <a:ext cx="10414000" cy="2324100"/>
          </a:xfrm>
          <a:prstGeom prst="rect">
            <a:avLst/>
          </a:prstGeom>
        </p:spPr>
        <p:txBody>
          <a:bodyPr/>
          <a:lstStyle>
            <a:lvl1pPr>
              <a:defRPr>
                <a:latin typeface="Arial Black" panose="020B0A04020102020204" pitchFamily="34" charset="0"/>
              </a:defRPr>
            </a:lvl1p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13144288"/>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6582990" y="476250"/>
            <a:ext cx="4762501" cy="5734050"/>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825500" y="476250"/>
            <a:ext cx="5111750" cy="2774950"/>
          </a:xfrm>
          <a:prstGeom prst="rect">
            <a:avLst/>
          </a:prstGeom>
        </p:spPr>
        <p:txBody>
          <a:bodyPr anchor="b"/>
          <a:lstStyle>
            <a:lvl1pPr>
              <a:defRPr sz="4200">
                <a:latin typeface="Arial Black" panose="020B0A04020102020204" pitchFamily="34" charset="0"/>
              </a:defRPr>
            </a:lvl1pPr>
          </a:lstStyle>
          <a:p>
            <a:r>
              <a:t>Title Text</a:t>
            </a:r>
          </a:p>
        </p:txBody>
      </p:sp>
      <p:sp>
        <p:nvSpPr>
          <p:cNvPr id="40" name="Body Level One…"/>
          <p:cNvSpPr txBox="1">
            <a:spLocks noGrp="1"/>
          </p:cNvSpPr>
          <p:nvPr>
            <p:ph type="body" sz="quarter" idx="1"/>
          </p:nvPr>
        </p:nvSpPr>
        <p:spPr>
          <a:xfrm>
            <a:off x="825500" y="3263900"/>
            <a:ext cx="5111750" cy="2863850"/>
          </a:xfrm>
          <a:prstGeom prst="rect">
            <a:avLst/>
          </a:prstGeom>
        </p:spPr>
        <p:txBody>
          <a:bodyPr anchor="t"/>
          <a:lstStyle>
            <a:lvl1pPr marL="0" indent="0" algn="ctr">
              <a:spcBef>
                <a:spcPts val="0"/>
              </a:spcBef>
              <a:buSzTx/>
              <a:buNone/>
              <a:defRPr sz="2700"/>
            </a:lvl1pPr>
            <a:lvl2pPr marL="0" indent="114300" algn="ctr">
              <a:spcBef>
                <a:spcPts val="0"/>
              </a:spcBef>
              <a:buSzTx/>
              <a:buNone/>
              <a:defRPr sz="2700"/>
            </a:lvl2pPr>
            <a:lvl3pPr marL="0" indent="228600" algn="ctr">
              <a:spcBef>
                <a:spcPts val="0"/>
              </a:spcBef>
              <a:buSzTx/>
              <a:buNone/>
              <a:defRPr sz="2700"/>
            </a:lvl3pPr>
            <a:lvl4pPr marL="0" indent="342900" algn="ctr">
              <a:spcBef>
                <a:spcPts val="0"/>
              </a:spcBef>
              <a:buSzTx/>
              <a:buNone/>
              <a:defRPr sz="2700"/>
            </a:lvl4pPr>
            <a:lvl5pPr marL="0" indent="457200" algn="ctr">
              <a:spcBef>
                <a:spcPts val="0"/>
              </a:spcBef>
              <a:buSzTx/>
              <a:buNone/>
              <a:defRPr sz="27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74596944"/>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12192000" cy="68580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03879179"/>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Header">
    <p:spTree>
      <p:nvGrpSpPr>
        <p:cNvPr id="1" name=""/>
        <p:cNvGrpSpPr/>
        <p:nvPr/>
      </p:nvGrpSpPr>
      <p:grpSpPr>
        <a:xfrm>
          <a:off x="0" y="0"/>
          <a:ext cx="0" cy="0"/>
          <a:chOff x="0" y="0"/>
          <a:chExt cx="0" cy="0"/>
        </a:xfrm>
      </p:grpSpPr>
      <p:grpSp>
        <p:nvGrpSpPr>
          <p:cNvPr id="199" name="Group"/>
          <p:cNvGrpSpPr/>
          <p:nvPr/>
        </p:nvGrpSpPr>
        <p:grpSpPr>
          <a:xfrm>
            <a:off x="0" y="0"/>
            <a:ext cx="12208934" cy="1047750"/>
            <a:chOff x="0" y="0"/>
            <a:chExt cx="24417866" cy="2095500"/>
          </a:xfrm>
        </p:grpSpPr>
        <p:grpSp>
          <p:nvGrpSpPr>
            <p:cNvPr id="197" name="Group"/>
            <p:cNvGrpSpPr/>
            <p:nvPr/>
          </p:nvGrpSpPr>
          <p:grpSpPr>
            <a:xfrm>
              <a:off x="0" y="0"/>
              <a:ext cx="24417867" cy="2095500"/>
              <a:chOff x="0" y="0"/>
              <a:chExt cx="24417866" cy="2095500"/>
            </a:xfrm>
          </p:grpSpPr>
          <p:grpSp>
            <p:nvGrpSpPr>
              <p:cNvPr id="195" name="Group"/>
              <p:cNvGrpSpPr/>
              <p:nvPr/>
            </p:nvGrpSpPr>
            <p:grpSpPr>
              <a:xfrm>
                <a:off x="0" y="0"/>
                <a:ext cx="24417867" cy="2095500"/>
                <a:chOff x="0" y="0"/>
                <a:chExt cx="24417866" cy="2095500"/>
              </a:xfrm>
            </p:grpSpPr>
            <p:sp>
              <p:nvSpPr>
                <p:cNvPr id="193" name="Rectangle"/>
                <p:cNvSpPr/>
                <p:nvPr/>
              </p:nvSpPr>
              <p:spPr>
                <a:xfrm>
                  <a:off x="0" y="0"/>
                  <a:ext cx="24417867" cy="2095500"/>
                </a:xfrm>
                <a:prstGeom prst="rect">
                  <a:avLst/>
                </a:prstGeom>
                <a:solidFill>
                  <a:srgbClr val="000000"/>
                </a:solidFill>
                <a:ln w="12700" cap="flat">
                  <a:noFill/>
                  <a:miter lim="400000"/>
                </a:ln>
                <a:effectLst>
                  <a:outerShdw dist="12700" dir="5400000" rotWithShape="0">
                    <a:srgbClr val="FFFFFF"/>
                  </a:outerShdw>
                </a:effectLst>
              </p:spPr>
              <p:txBody>
                <a:bodyPr wrap="square" lIns="50800" tIns="50800" rIns="50800" bIns="50800" numCol="1" anchor="ctr">
                  <a:noAutofit/>
                </a:bodyPr>
                <a:lstStyle/>
                <a:p>
                  <a:pPr>
                    <a:defRPr sz="2000" b="0" spc="0">
                      <a:latin typeface="Open Sans Light"/>
                      <a:ea typeface="Open Sans Light"/>
                      <a:cs typeface="Open Sans Light"/>
                      <a:sym typeface="Open Sans Light"/>
                    </a:defRPr>
                  </a:pPr>
                  <a:endParaRPr sz="1000"/>
                </a:p>
              </p:txBody>
            </p:sp>
            <p:sp>
              <p:nvSpPr>
                <p:cNvPr id="194" name="Star"/>
                <p:cNvSpPr/>
                <p:nvPr/>
              </p:nvSpPr>
              <p:spPr>
                <a:xfrm>
                  <a:off x="487153" y="415950"/>
                  <a:ext cx="1328627" cy="1263600"/>
                </a:xfrm>
                <a:prstGeom prst="star5">
                  <a:avLst>
                    <a:gd name="adj" fmla="val 19100"/>
                    <a:gd name="hf" fmla="val 105146"/>
                    <a:gd name="vf" fmla="val 110557"/>
                  </a:avLst>
                </a:prstGeom>
                <a:solidFill>
                  <a:srgbClr val="265597">
                    <a:alpha val="0"/>
                  </a:srgbClr>
                </a:solidFill>
                <a:ln w="12700" cap="flat">
                  <a:noFill/>
                  <a:miter lim="400000"/>
                </a:ln>
                <a:effectLst/>
              </p:spPr>
              <p:txBody>
                <a:bodyPr wrap="square" lIns="38100" tIns="38100" rIns="38100" bIns="38100" numCol="1" anchor="ctr">
                  <a:noAutofit/>
                </a:bodyPr>
                <a:lstStyle/>
                <a:p>
                  <a:pPr>
                    <a:defRPr sz="2600" b="0" spc="0">
                      <a:solidFill>
                        <a:srgbClr val="FFFFFF"/>
                      </a:solidFill>
                      <a:latin typeface="Open Sans Light"/>
                      <a:ea typeface="Open Sans Light"/>
                      <a:cs typeface="Open Sans Light"/>
                      <a:sym typeface="Open Sans Light"/>
                    </a:defRPr>
                  </a:pPr>
                  <a:endParaRPr sz="1300"/>
                </a:p>
              </p:txBody>
            </p:sp>
          </p:grpSp>
          <p:sp>
            <p:nvSpPr>
              <p:cNvPr id="196" name="Star"/>
              <p:cNvSpPr/>
              <p:nvPr/>
            </p:nvSpPr>
            <p:spPr>
              <a:xfrm>
                <a:off x="360153" y="288950"/>
                <a:ext cx="1328627" cy="1263600"/>
              </a:xfrm>
              <a:prstGeom prst="star5">
                <a:avLst>
                  <a:gd name="adj" fmla="val 19100"/>
                  <a:gd name="hf" fmla="val 105146"/>
                  <a:gd name="vf" fmla="val 110557"/>
                </a:avLst>
              </a:prstGeom>
              <a:solidFill>
                <a:srgbClr val="265597">
                  <a:alpha val="0"/>
                </a:srgbClr>
              </a:solidFill>
              <a:ln w="12700" cap="flat">
                <a:noFill/>
                <a:miter lim="400000"/>
              </a:ln>
              <a:effectLst/>
            </p:spPr>
            <p:txBody>
              <a:bodyPr wrap="square" lIns="38100" tIns="38100" rIns="38100" bIns="38100" numCol="1" anchor="ctr">
                <a:noAutofit/>
              </a:bodyPr>
              <a:lstStyle/>
              <a:p>
                <a:pPr>
                  <a:defRPr sz="2600" b="0" spc="0">
                    <a:solidFill>
                      <a:srgbClr val="FFFFFF"/>
                    </a:solidFill>
                    <a:latin typeface="Open Sans Light"/>
                    <a:ea typeface="Open Sans Light"/>
                    <a:cs typeface="Open Sans Light"/>
                    <a:sym typeface="Open Sans Light"/>
                  </a:defRPr>
                </a:pPr>
                <a:endParaRPr sz="1300"/>
              </a:p>
            </p:txBody>
          </p:sp>
        </p:grpSp>
        <p:sp>
          <p:nvSpPr>
            <p:cNvPr id="198" name="Star"/>
            <p:cNvSpPr/>
            <p:nvPr/>
          </p:nvSpPr>
          <p:spPr>
            <a:xfrm>
              <a:off x="360153" y="288950"/>
              <a:ext cx="1328627" cy="1263600"/>
            </a:xfrm>
            <a:prstGeom prst="star5">
              <a:avLst>
                <a:gd name="adj" fmla="val 19100"/>
                <a:gd name="hf" fmla="val 105146"/>
                <a:gd name="vf" fmla="val 110557"/>
              </a:avLst>
            </a:prstGeom>
            <a:solidFill>
              <a:srgbClr val="265597">
                <a:alpha val="0"/>
              </a:srgbClr>
            </a:solidFill>
            <a:ln w="12700" cap="flat">
              <a:noFill/>
              <a:miter lim="400000"/>
            </a:ln>
            <a:effectLst/>
          </p:spPr>
          <p:txBody>
            <a:bodyPr wrap="square" lIns="38100" tIns="38100" rIns="38100" bIns="38100" numCol="1" anchor="ctr">
              <a:noAutofit/>
            </a:bodyPr>
            <a:lstStyle/>
            <a:p>
              <a:pPr>
                <a:defRPr sz="2600" b="0" spc="0">
                  <a:solidFill>
                    <a:srgbClr val="FFFFFF"/>
                  </a:solidFill>
                  <a:latin typeface="Open Sans Light"/>
                  <a:ea typeface="Open Sans Light"/>
                  <a:cs typeface="Open Sans Light"/>
                  <a:sym typeface="Open Sans Light"/>
                </a:defRPr>
              </a:pPr>
              <a:endParaRPr sz="1300"/>
            </a:p>
          </p:txBody>
        </p:sp>
      </p:grpSp>
      <p:sp>
        <p:nvSpPr>
          <p:cNvPr id="201" name="Rounded Rectangle"/>
          <p:cNvSpPr/>
          <p:nvPr/>
        </p:nvSpPr>
        <p:spPr>
          <a:xfrm>
            <a:off x="207407" y="219235"/>
            <a:ext cx="571501" cy="571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0800" y="0"/>
                </a:lnTo>
                <a:lnTo>
                  <a:pt x="10800" y="0"/>
                </a:lnTo>
                <a:cubicBezTo>
                  <a:pt x="4835" y="0"/>
                  <a:pt x="0" y="4835"/>
                  <a:pt x="0" y="10800"/>
                </a:cubicBezTo>
                <a:lnTo>
                  <a:pt x="0" y="10800"/>
                </a:lnTo>
                <a:lnTo>
                  <a:pt x="0" y="10800"/>
                </a:lnTo>
                <a:cubicBezTo>
                  <a:pt x="0" y="16765"/>
                  <a:pt x="4835" y="21600"/>
                  <a:pt x="10800" y="21600"/>
                </a:cubicBezTo>
                <a:lnTo>
                  <a:pt x="10800" y="21600"/>
                </a:lnTo>
                <a:lnTo>
                  <a:pt x="10800" y="21600"/>
                </a:lnTo>
                <a:cubicBezTo>
                  <a:pt x="16765" y="21600"/>
                  <a:pt x="21600" y="16765"/>
                  <a:pt x="21600" y="10800"/>
                </a:cubicBezTo>
                <a:lnTo>
                  <a:pt x="21600" y="10800"/>
                </a:lnTo>
                <a:lnTo>
                  <a:pt x="21600" y="10800"/>
                </a:lnTo>
                <a:cubicBezTo>
                  <a:pt x="21600" y="4835"/>
                  <a:pt x="16765" y="0"/>
                  <a:pt x="10800" y="0"/>
                </a:cubicBezTo>
                <a:close/>
              </a:path>
            </a:pathLst>
          </a:custGeom>
          <a:solidFill>
            <a:srgbClr val="265597"/>
          </a:solidFill>
          <a:ln w="12700">
            <a:miter lim="400000"/>
          </a:ln>
        </p:spPr>
        <p:txBody>
          <a:bodyPr lIns="19050" tIns="19050" rIns="19050" bIns="19050" anchor="ctr"/>
          <a:lstStyle/>
          <a:p>
            <a:pPr>
              <a:defRPr sz="2600" b="0" spc="0">
                <a:solidFill>
                  <a:srgbClr val="FFFFFF"/>
                </a:solidFill>
                <a:latin typeface="Open Sans Light"/>
                <a:ea typeface="Open Sans Light"/>
                <a:cs typeface="Open Sans Light"/>
                <a:sym typeface="Open Sans Light"/>
              </a:defRPr>
            </a:pPr>
            <a:endParaRPr sz="1300"/>
          </a:p>
        </p:txBody>
      </p:sp>
      <p:sp>
        <p:nvSpPr>
          <p:cNvPr id="202" name=""/>
          <p:cNvSpPr txBox="1">
            <a:spLocks noGrp="1"/>
          </p:cNvSpPr>
          <p:nvPr>
            <p:ph type="body" sz="quarter" idx="14"/>
          </p:nvPr>
        </p:nvSpPr>
        <p:spPr>
          <a:xfrm>
            <a:off x="307622" y="325756"/>
            <a:ext cx="377189" cy="377189"/>
          </a:xfrm>
          <a:prstGeom prst="rect">
            <a:avLst/>
          </a:prstGeom>
        </p:spPr>
        <p:txBody>
          <a:bodyPr lIns="38100" tIns="38100" rIns="38100" bIns="38100">
            <a:noAutofit/>
          </a:bodyPr>
          <a:lstStyle>
            <a:lvl1pPr marL="0" indent="0" algn="ctr" defTabSz="228600">
              <a:lnSpc>
                <a:spcPct val="120000"/>
              </a:lnSpc>
              <a:spcBef>
                <a:spcPts val="0"/>
              </a:spcBef>
              <a:buSzTx/>
              <a:buNone/>
              <a:defRPr sz="2000">
                <a:solidFill>
                  <a:srgbClr val="FFFFFF"/>
                </a:solidFill>
                <a:latin typeface="Simple-Line-Icons"/>
                <a:ea typeface="Simple-Line-Icons"/>
                <a:cs typeface="Simple-Line-Icons"/>
                <a:sym typeface="Simple-Line-Icons"/>
              </a:defRPr>
            </a:lvl1pPr>
          </a:lstStyle>
          <a:p>
            <a:pPr>
              <a:defRPr>
                <a:solidFill>
                  <a:srgbClr val="000000"/>
                </a:solidFill>
              </a:defRPr>
            </a:pPr>
            <a:r>
              <a:rPr>
                <a:solidFill>
                  <a:srgbClr val="FFFFFF"/>
                </a:solidFill>
              </a:rPr>
              <a:t></a:t>
            </a:r>
          </a:p>
        </p:txBody>
      </p:sp>
      <p:sp>
        <p:nvSpPr>
          <p:cNvPr id="203" name="Slide Number"/>
          <p:cNvSpPr txBox="1">
            <a:spLocks noGrp="1"/>
          </p:cNvSpPr>
          <p:nvPr>
            <p:ph type="sldNum" sz="quarter" idx="2"/>
          </p:nvPr>
        </p:nvSpPr>
        <p:spPr>
          <a:xfrm>
            <a:off x="11390251" y="6623050"/>
            <a:ext cx="289951" cy="287258"/>
          </a:xfrm>
          <a:prstGeom prst="rect">
            <a:avLst/>
          </a:prstGeom>
        </p:spPr>
        <p:txBody>
          <a:bodyPr/>
          <a:lstStyle>
            <a:lvl1pPr algn="l" defTabSz="228600">
              <a:defRPr spc="12">
                <a:solidFill>
                  <a:srgbClr val="FFFFFF"/>
                </a:solidFill>
                <a:latin typeface="Bebas Neue"/>
                <a:ea typeface="Bebas Neue"/>
                <a:cs typeface="Bebas Neue"/>
                <a:sym typeface="Bebas Neue"/>
              </a:defRPr>
            </a:lvl1pPr>
          </a:lstStyle>
          <a:p>
            <a:fld id="{86CB4B4D-7CA3-9044-876B-883B54F8677D}" type="slidenum">
              <a:t>‹#›</a:t>
            </a:fld>
            <a:endParaRPr/>
          </a:p>
        </p:txBody>
      </p:sp>
    </p:spTree>
    <p:extLst>
      <p:ext uri="{BB962C8B-B14F-4D97-AF65-F5344CB8AC3E}">
        <p14:creationId xmlns:p14="http://schemas.microsoft.com/office/powerpoint/2010/main" val="462529600"/>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844550" y="889000"/>
            <a:ext cx="10502900" cy="2554545"/>
          </a:xfrm>
          <a:prstGeom prst="rect">
            <a:avLst/>
          </a:prstGeom>
        </p:spPr>
        <p:txBody>
          <a:bodyPr/>
          <a:lstStyle>
            <a:lvl1pPr>
              <a:defRPr sz="2400"/>
            </a:lvl1pPr>
            <a:lvl2pPr>
              <a:defRPr sz="2400"/>
            </a:lvl2pPr>
            <a:lvl3pPr>
              <a:defRPr sz="2400"/>
            </a:lvl3pPr>
            <a:lvl4pPr>
              <a:defRPr sz="2400"/>
            </a:lvl4pPr>
            <a:lvl5pPr>
              <a:defRPr sz="24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81667444"/>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lternate 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24000" y="1162911"/>
            <a:ext cx="9144000" cy="1772793"/>
          </a:xfrm>
          <a:noFill/>
        </p:spPr>
        <p:txBody>
          <a:bodyPr tIns="274320" bIns="274320" anchor="b" anchorCtr="0">
            <a:spAutoFit/>
          </a:bodyPr>
          <a:lstStyle>
            <a:lvl1pPr algn="ctr">
              <a:defRPr sz="4400" b="0">
                <a:solidFill>
                  <a:schemeClr val="tx1"/>
                </a:solidFill>
                <a:latin typeface="Arial Black" panose="020B0A04020102020204" pitchFamily="34" charset="0"/>
              </a:defRPr>
            </a:lvl1pPr>
          </a:lstStyle>
          <a:p>
            <a:r>
              <a:rPr lang="en-US"/>
              <a:t>Click to edit Master title style</a:t>
            </a:r>
            <a:endParaRPr/>
          </a:p>
        </p:txBody>
      </p:sp>
      <p:sp>
        <p:nvSpPr>
          <p:cNvPr id="3" name="Text Placeholder 2"/>
          <p:cNvSpPr>
            <a:spLocks noGrp="1"/>
          </p:cNvSpPr>
          <p:nvPr>
            <p:ph type="body" idx="1"/>
          </p:nvPr>
        </p:nvSpPr>
        <p:spPr>
          <a:xfrm>
            <a:off x="1522413" y="2935704"/>
            <a:ext cx="9144000" cy="1107996"/>
          </a:xfrm>
          <a:gradFill>
            <a:gsLst>
              <a:gs pos="0">
                <a:schemeClr val="accent2">
                  <a:lumMod val="100000"/>
                </a:schemeClr>
              </a:gs>
              <a:gs pos="100000">
                <a:schemeClr val="bg2">
                  <a:shade val="63000"/>
                  <a:satMod val="120000"/>
                </a:schemeClr>
              </a:gs>
            </a:gsLst>
            <a:path path="circle">
              <a:fillToRect l="50000" t="50000" r="50000" b="50000"/>
            </a:path>
          </a:gradFill>
        </p:spPr>
        <p:txBody>
          <a:bodyPr lIns="914400" tIns="365760" rIns="914400" bIns="365760" anchor="t" anchorCtr="0">
            <a:spAutoFit/>
          </a:bodyPr>
          <a:lstStyle>
            <a:lvl1pPr marL="342900" indent="-342900" algn="l">
              <a:spcBef>
                <a:spcPts val="600"/>
              </a:spcBef>
              <a:buClr>
                <a:schemeClr val="tx1"/>
              </a:buClr>
              <a:buFont typeface="Arial" panose="020B0604020202020204" pitchFamily="34" charset="0"/>
              <a:buChar char="•"/>
              <a:defRPr sz="2400" cap="none"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Footer Placeholder 3"/>
          <p:cNvSpPr>
            <a:spLocks noGrp="1"/>
          </p:cNvSpPr>
          <p:nvPr>
            <p:ph type="ftr" sz="quarter" idx="11"/>
          </p:nvPr>
        </p:nvSpPr>
        <p:spPr/>
        <p:txBody>
          <a:bodyPr/>
          <a:lstStyle>
            <a:lvl1pPr>
              <a:defRPr>
                <a:solidFill>
                  <a:schemeClr val="tx2"/>
                </a:solidFill>
              </a:defRPr>
            </a:lvl1pPr>
          </a:lstStyle>
          <a:p>
            <a:r>
              <a:rPr lang="en-US"/>
              <a:t>AgSTAR's Operator Guidebook</a:t>
            </a:r>
            <a:endParaRP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CA8D9AD5-F248-4919-864A-CFD76CC027D6}" type="slidenum">
              <a:rPr/>
              <a:pPr/>
              <a:t>‹#›</a:t>
            </a:fld>
            <a:endParaRPr/>
          </a:p>
        </p:txBody>
      </p:sp>
    </p:spTree>
    <p:extLst>
      <p:ext uri="{BB962C8B-B14F-4D97-AF65-F5344CB8AC3E}">
        <p14:creationId xmlns:p14="http://schemas.microsoft.com/office/powerpoint/2010/main" val="13782006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1_Header">
    <p:spTree>
      <p:nvGrpSpPr>
        <p:cNvPr id="1" name=""/>
        <p:cNvGrpSpPr/>
        <p:nvPr/>
      </p:nvGrpSpPr>
      <p:grpSpPr>
        <a:xfrm>
          <a:off x="0" y="0"/>
          <a:ext cx="0" cy="0"/>
          <a:chOff x="0" y="0"/>
          <a:chExt cx="0" cy="0"/>
        </a:xfrm>
      </p:grpSpPr>
      <p:grpSp>
        <p:nvGrpSpPr>
          <p:cNvPr id="199" name="Group"/>
          <p:cNvGrpSpPr/>
          <p:nvPr/>
        </p:nvGrpSpPr>
        <p:grpSpPr>
          <a:xfrm>
            <a:off x="0" y="0"/>
            <a:ext cx="12208934" cy="1047750"/>
            <a:chOff x="0" y="0"/>
            <a:chExt cx="24417866" cy="2095500"/>
          </a:xfrm>
        </p:grpSpPr>
        <p:grpSp>
          <p:nvGrpSpPr>
            <p:cNvPr id="197" name="Group"/>
            <p:cNvGrpSpPr/>
            <p:nvPr/>
          </p:nvGrpSpPr>
          <p:grpSpPr>
            <a:xfrm>
              <a:off x="0" y="0"/>
              <a:ext cx="24417867" cy="2095500"/>
              <a:chOff x="0" y="0"/>
              <a:chExt cx="24417866" cy="2095500"/>
            </a:xfrm>
          </p:grpSpPr>
          <p:grpSp>
            <p:nvGrpSpPr>
              <p:cNvPr id="195" name="Group"/>
              <p:cNvGrpSpPr/>
              <p:nvPr/>
            </p:nvGrpSpPr>
            <p:grpSpPr>
              <a:xfrm>
                <a:off x="0" y="0"/>
                <a:ext cx="24417867" cy="2095500"/>
                <a:chOff x="0" y="0"/>
                <a:chExt cx="24417866" cy="2095500"/>
              </a:xfrm>
            </p:grpSpPr>
            <p:sp>
              <p:nvSpPr>
                <p:cNvPr id="193" name="Rectangle"/>
                <p:cNvSpPr/>
                <p:nvPr/>
              </p:nvSpPr>
              <p:spPr>
                <a:xfrm>
                  <a:off x="0" y="0"/>
                  <a:ext cx="24417867" cy="2095500"/>
                </a:xfrm>
                <a:prstGeom prst="rect">
                  <a:avLst/>
                </a:prstGeom>
                <a:solidFill>
                  <a:srgbClr val="000000"/>
                </a:solidFill>
                <a:ln w="12700" cap="flat">
                  <a:noFill/>
                  <a:miter lim="400000"/>
                </a:ln>
                <a:effectLst>
                  <a:outerShdw dist="12700" dir="5400000" rotWithShape="0">
                    <a:srgbClr val="FFFFFF"/>
                  </a:outerShdw>
                </a:effectLst>
              </p:spPr>
              <p:txBody>
                <a:bodyPr wrap="square" lIns="50800" tIns="50800" rIns="50800" bIns="50800" numCol="1" anchor="ctr">
                  <a:noAutofit/>
                </a:bodyPr>
                <a:lstStyle/>
                <a:p>
                  <a:pPr>
                    <a:defRPr sz="2000" b="0" spc="0">
                      <a:latin typeface="Open Sans Light"/>
                      <a:ea typeface="Open Sans Light"/>
                      <a:cs typeface="Open Sans Light"/>
                      <a:sym typeface="Open Sans Light"/>
                    </a:defRPr>
                  </a:pPr>
                  <a:endParaRPr sz="1000"/>
                </a:p>
              </p:txBody>
            </p:sp>
            <p:sp>
              <p:nvSpPr>
                <p:cNvPr id="194" name="Star"/>
                <p:cNvSpPr/>
                <p:nvPr/>
              </p:nvSpPr>
              <p:spPr>
                <a:xfrm>
                  <a:off x="487153" y="415950"/>
                  <a:ext cx="1328627" cy="1263600"/>
                </a:xfrm>
                <a:prstGeom prst="star5">
                  <a:avLst>
                    <a:gd name="adj" fmla="val 19100"/>
                    <a:gd name="hf" fmla="val 105146"/>
                    <a:gd name="vf" fmla="val 110557"/>
                  </a:avLst>
                </a:prstGeom>
                <a:solidFill>
                  <a:srgbClr val="265597">
                    <a:alpha val="0"/>
                  </a:srgbClr>
                </a:solidFill>
                <a:ln w="12700" cap="flat">
                  <a:noFill/>
                  <a:miter lim="400000"/>
                </a:ln>
                <a:effectLst/>
              </p:spPr>
              <p:txBody>
                <a:bodyPr wrap="square" lIns="38100" tIns="38100" rIns="38100" bIns="38100" numCol="1" anchor="ctr">
                  <a:noAutofit/>
                </a:bodyPr>
                <a:lstStyle/>
                <a:p>
                  <a:pPr>
                    <a:defRPr sz="2600" b="0" spc="0">
                      <a:solidFill>
                        <a:srgbClr val="FFFFFF"/>
                      </a:solidFill>
                      <a:latin typeface="Open Sans Light"/>
                      <a:ea typeface="Open Sans Light"/>
                      <a:cs typeface="Open Sans Light"/>
                      <a:sym typeface="Open Sans Light"/>
                    </a:defRPr>
                  </a:pPr>
                  <a:endParaRPr sz="1300"/>
                </a:p>
              </p:txBody>
            </p:sp>
          </p:grpSp>
          <p:sp>
            <p:nvSpPr>
              <p:cNvPr id="196" name="Star"/>
              <p:cNvSpPr/>
              <p:nvPr/>
            </p:nvSpPr>
            <p:spPr>
              <a:xfrm>
                <a:off x="360153" y="288950"/>
                <a:ext cx="1328627" cy="1263600"/>
              </a:xfrm>
              <a:prstGeom prst="star5">
                <a:avLst>
                  <a:gd name="adj" fmla="val 19100"/>
                  <a:gd name="hf" fmla="val 105146"/>
                  <a:gd name="vf" fmla="val 110557"/>
                </a:avLst>
              </a:prstGeom>
              <a:solidFill>
                <a:srgbClr val="265597">
                  <a:alpha val="0"/>
                </a:srgbClr>
              </a:solidFill>
              <a:ln w="12700" cap="flat">
                <a:noFill/>
                <a:miter lim="400000"/>
              </a:ln>
              <a:effectLst/>
            </p:spPr>
            <p:txBody>
              <a:bodyPr wrap="square" lIns="38100" tIns="38100" rIns="38100" bIns="38100" numCol="1" anchor="ctr">
                <a:noAutofit/>
              </a:bodyPr>
              <a:lstStyle/>
              <a:p>
                <a:pPr>
                  <a:defRPr sz="2600" b="0" spc="0">
                    <a:solidFill>
                      <a:srgbClr val="FFFFFF"/>
                    </a:solidFill>
                    <a:latin typeface="Open Sans Light"/>
                    <a:ea typeface="Open Sans Light"/>
                    <a:cs typeface="Open Sans Light"/>
                    <a:sym typeface="Open Sans Light"/>
                  </a:defRPr>
                </a:pPr>
                <a:endParaRPr sz="1300"/>
              </a:p>
            </p:txBody>
          </p:sp>
        </p:grpSp>
        <p:sp>
          <p:nvSpPr>
            <p:cNvPr id="198" name="Star"/>
            <p:cNvSpPr/>
            <p:nvPr/>
          </p:nvSpPr>
          <p:spPr>
            <a:xfrm>
              <a:off x="360153" y="288950"/>
              <a:ext cx="1328627" cy="1263600"/>
            </a:xfrm>
            <a:prstGeom prst="star5">
              <a:avLst>
                <a:gd name="adj" fmla="val 19100"/>
                <a:gd name="hf" fmla="val 105146"/>
                <a:gd name="vf" fmla="val 110557"/>
              </a:avLst>
            </a:prstGeom>
            <a:solidFill>
              <a:srgbClr val="265597">
                <a:alpha val="0"/>
              </a:srgbClr>
            </a:solidFill>
            <a:ln w="12700" cap="flat">
              <a:noFill/>
              <a:miter lim="400000"/>
            </a:ln>
            <a:effectLst/>
          </p:spPr>
          <p:txBody>
            <a:bodyPr wrap="square" lIns="38100" tIns="38100" rIns="38100" bIns="38100" numCol="1" anchor="ctr">
              <a:noAutofit/>
            </a:bodyPr>
            <a:lstStyle/>
            <a:p>
              <a:pPr>
                <a:defRPr sz="2600" b="0" spc="0">
                  <a:solidFill>
                    <a:srgbClr val="FFFFFF"/>
                  </a:solidFill>
                  <a:latin typeface="Open Sans Light"/>
                  <a:ea typeface="Open Sans Light"/>
                  <a:cs typeface="Open Sans Light"/>
                  <a:sym typeface="Open Sans Light"/>
                </a:defRPr>
              </a:pPr>
              <a:endParaRPr sz="1300"/>
            </a:p>
          </p:txBody>
        </p:sp>
      </p:grpSp>
      <p:sp>
        <p:nvSpPr>
          <p:cNvPr id="200" name="COMPANY HISTORY"/>
          <p:cNvSpPr txBox="1">
            <a:spLocks noGrp="1"/>
          </p:cNvSpPr>
          <p:nvPr>
            <p:ph type="body" sz="quarter" idx="13"/>
          </p:nvPr>
        </p:nvSpPr>
        <p:spPr>
          <a:xfrm>
            <a:off x="940001" y="184194"/>
            <a:ext cx="3437159" cy="784830"/>
          </a:xfrm>
          <a:prstGeom prst="rect">
            <a:avLst/>
          </a:prstGeom>
        </p:spPr>
        <p:txBody>
          <a:bodyPr wrap="none">
            <a:spAutoFit/>
          </a:bodyPr>
          <a:lstStyle>
            <a:lvl1pPr marL="0" indent="0" defTabSz="228600">
              <a:spcBef>
                <a:spcPts val="0"/>
              </a:spcBef>
              <a:buSzTx/>
              <a:buNone/>
              <a:defRPr sz="4500">
                <a:solidFill>
                  <a:srgbClr val="FFFFFF"/>
                </a:solidFill>
                <a:latin typeface="Bebas Neue"/>
                <a:ea typeface="Bebas Neue"/>
                <a:cs typeface="Bebas Neue"/>
                <a:sym typeface="Bebas Neue"/>
              </a:defRPr>
            </a:lvl1pPr>
          </a:lstStyle>
          <a:p>
            <a:pPr>
              <a:defRPr>
                <a:solidFill>
                  <a:srgbClr val="000000"/>
                </a:solidFill>
              </a:defRPr>
            </a:pPr>
            <a:r>
              <a:rPr>
                <a:solidFill>
                  <a:srgbClr val="FFFFFF"/>
                </a:solidFill>
              </a:rPr>
              <a:t>COMPANY HISTORY</a:t>
            </a:r>
          </a:p>
        </p:txBody>
      </p:sp>
      <p:sp>
        <p:nvSpPr>
          <p:cNvPr id="201" name="Rounded Rectangle"/>
          <p:cNvSpPr/>
          <p:nvPr/>
        </p:nvSpPr>
        <p:spPr>
          <a:xfrm>
            <a:off x="207407" y="219235"/>
            <a:ext cx="571501" cy="571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0800" y="0"/>
                </a:lnTo>
                <a:lnTo>
                  <a:pt x="10800" y="0"/>
                </a:lnTo>
                <a:cubicBezTo>
                  <a:pt x="4835" y="0"/>
                  <a:pt x="0" y="4835"/>
                  <a:pt x="0" y="10800"/>
                </a:cubicBezTo>
                <a:lnTo>
                  <a:pt x="0" y="10800"/>
                </a:lnTo>
                <a:lnTo>
                  <a:pt x="0" y="10800"/>
                </a:lnTo>
                <a:cubicBezTo>
                  <a:pt x="0" y="16765"/>
                  <a:pt x="4835" y="21600"/>
                  <a:pt x="10800" y="21600"/>
                </a:cubicBezTo>
                <a:lnTo>
                  <a:pt x="10800" y="21600"/>
                </a:lnTo>
                <a:lnTo>
                  <a:pt x="10800" y="21600"/>
                </a:lnTo>
                <a:cubicBezTo>
                  <a:pt x="16765" y="21600"/>
                  <a:pt x="21600" y="16765"/>
                  <a:pt x="21600" y="10800"/>
                </a:cubicBezTo>
                <a:lnTo>
                  <a:pt x="21600" y="10800"/>
                </a:lnTo>
                <a:lnTo>
                  <a:pt x="21600" y="10800"/>
                </a:lnTo>
                <a:cubicBezTo>
                  <a:pt x="21600" y="4835"/>
                  <a:pt x="16765" y="0"/>
                  <a:pt x="10800" y="0"/>
                </a:cubicBezTo>
                <a:close/>
              </a:path>
            </a:pathLst>
          </a:custGeom>
          <a:solidFill>
            <a:srgbClr val="265597"/>
          </a:solidFill>
          <a:ln w="12700">
            <a:miter lim="400000"/>
          </a:ln>
        </p:spPr>
        <p:txBody>
          <a:bodyPr lIns="19050" tIns="19050" rIns="19050" bIns="19050" anchor="ctr"/>
          <a:lstStyle/>
          <a:p>
            <a:pPr>
              <a:defRPr sz="2600" b="0" spc="0">
                <a:solidFill>
                  <a:srgbClr val="FFFFFF"/>
                </a:solidFill>
                <a:latin typeface="Open Sans Light"/>
                <a:ea typeface="Open Sans Light"/>
                <a:cs typeface="Open Sans Light"/>
                <a:sym typeface="Open Sans Light"/>
              </a:defRPr>
            </a:pPr>
            <a:endParaRPr sz="1300"/>
          </a:p>
        </p:txBody>
      </p:sp>
      <p:sp>
        <p:nvSpPr>
          <p:cNvPr id="202" name=""/>
          <p:cNvSpPr txBox="1">
            <a:spLocks noGrp="1"/>
          </p:cNvSpPr>
          <p:nvPr>
            <p:ph type="body" sz="quarter" idx="14"/>
          </p:nvPr>
        </p:nvSpPr>
        <p:spPr>
          <a:xfrm>
            <a:off x="307622" y="325756"/>
            <a:ext cx="377189" cy="377189"/>
          </a:xfrm>
          <a:prstGeom prst="rect">
            <a:avLst/>
          </a:prstGeom>
        </p:spPr>
        <p:txBody>
          <a:bodyPr lIns="38100" tIns="38100" rIns="38100" bIns="38100">
            <a:noAutofit/>
          </a:bodyPr>
          <a:lstStyle>
            <a:lvl1pPr marL="0" indent="0" algn="ctr" defTabSz="228600">
              <a:lnSpc>
                <a:spcPct val="120000"/>
              </a:lnSpc>
              <a:spcBef>
                <a:spcPts val="0"/>
              </a:spcBef>
              <a:buSzTx/>
              <a:buNone/>
              <a:defRPr sz="2000">
                <a:solidFill>
                  <a:srgbClr val="FFFFFF"/>
                </a:solidFill>
                <a:latin typeface="Simple-Line-Icons"/>
                <a:ea typeface="Simple-Line-Icons"/>
                <a:cs typeface="Simple-Line-Icons"/>
                <a:sym typeface="Simple-Line-Icons"/>
              </a:defRPr>
            </a:lvl1pPr>
          </a:lstStyle>
          <a:p>
            <a:pPr>
              <a:defRPr>
                <a:solidFill>
                  <a:srgbClr val="000000"/>
                </a:solidFill>
              </a:defRPr>
            </a:pPr>
            <a:r>
              <a:rPr>
                <a:solidFill>
                  <a:srgbClr val="FFFFFF"/>
                </a:solidFill>
              </a:rPr>
              <a:t></a:t>
            </a:r>
          </a:p>
        </p:txBody>
      </p:sp>
      <p:sp>
        <p:nvSpPr>
          <p:cNvPr id="203" name="Slide Number"/>
          <p:cNvSpPr txBox="1">
            <a:spLocks noGrp="1"/>
          </p:cNvSpPr>
          <p:nvPr>
            <p:ph type="sldNum" sz="quarter" idx="2"/>
          </p:nvPr>
        </p:nvSpPr>
        <p:spPr>
          <a:xfrm>
            <a:off x="11390251" y="6440443"/>
            <a:ext cx="180900" cy="600164"/>
          </a:xfrm>
          <a:prstGeom prst="rect">
            <a:avLst/>
          </a:prstGeom>
        </p:spPr>
        <p:txBody>
          <a:bodyPr/>
          <a:lstStyle>
            <a:lvl1pPr algn="l" defTabSz="228600">
              <a:defRPr spc="12">
                <a:solidFill>
                  <a:srgbClr val="FFFFFF"/>
                </a:solidFill>
                <a:latin typeface="Bebas Neue"/>
                <a:ea typeface="Bebas Neue"/>
                <a:cs typeface="Bebas Neue"/>
                <a:sym typeface="Bebas Neue"/>
              </a:defRPr>
            </a:lvl1pPr>
          </a:lstStyle>
          <a:p>
            <a:fld id="{86CB4B4D-7CA3-9044-876B-883B54F8677D}" type="slidenum">
              <a:t>‹#›</a:t>
            </a:fld>
            <a:endParaRPr/>
          </a:p>
        </p:txBody>
      </p:sp>
    </p:spTree>
    <p:extLst>
      <p:ext uri="{BB962C8B-B14F-4D97-AF65-F5344CB8AC3E}">
        <p14:creationId xmlns:p14="http://schemas.microsoft.com/office/powerpoint/2010/main" val="1557865206"/>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Black" panose="020B0A04020102020204" pitchFamily="34" charset="0"/>
              </a:defRPr>
            </a:lvl1pPr>
          </a:lstStyle>
          <a:p>
            <a:r>
              <a:rPr lang="en-US"/>
              <a:t>Click to edit Master title style</a:t>
            </a:r>
            <a:endParaRPr/>
          </a:p>
        </p:txBody>
      </p:sp>
      <p:sp>
        <p:nvSpPr>
          <p:cNvPr id="3" name="Content Placeholder 2"/>
          <p:cNvSpPr>
            <a:spLocks noGrp="1"/>
          </p:cNvSpPr>
          <p:nvPr>
            <p:ph sz="half" idx="1"/>
          </p:nvPr>
        </p:nvSpPr>
        <p:spPr>
          <a:xfrm>
            <a:off x="1341120" y="1901952"/>
            <a:ext cx="4572000" cy="4123944"/>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78880" y="1901952"/>
            <a:ext cx="4572000" cy="4123944"/>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4"/>
          <p:cNvSpPr>
            <a:spLocks noGrp="1"/>
          </p:cNvSpPr>
          <p:nvPr>
            <p:ph type="ftr" sz="quarter" idx="11"/>
          </p:nvPr>
        </p:nvSpPr>
        <p:spPr/>
        <p:txBody>
          <a:bodyPr/>
          <a:lstStyle/>
          <a:p>
            <a:r>
              <a:rPr lang="en-US"/>
              <a:t>The AgSTAR Program</a:t>
            </a:r>
          </a:p>
        </p:txBody>
      </p:sp>
      <p:sp>
        <p:nvSpPr>
          <p:cNvPr id="7" name="Slide Number Placeholder 6"/>
          <p:cNvSpPr>
            <a:spLocks noGrp="1"/>
          </p:cNvSpPr>
          <p:nvPr>
            <p:ph type="sldNum" sz="quarter" idx="12"/>
          </p:nvPr>
        </p:nvSpPr>
        <p:spPr/>
        <p:txBody>
          <a:bodyPr/>
          <a:lstStyle/>
          <a:p>
            <a:fld id="{A0ECE5F2-81AA-4605-B028-6FBA391056AF}" type="slidenum">
              <a:rPr/>
              <a:t>‹#›</a:t>
            </a:fld>
            <a:endParaRPr/>
          </a:p>
        </p:txBody>
      </p:sp>
      <p:pic>
        <p:nvPicPr>
          <p:cNvPr id="8" name="Picture 7" descr="A picture containing drawing&#10;&#10;Description automatically generated">
            <a:extLst>
              <a:ext uri="{FF2B5EF4-FFF2-40B4-BE49-F238E27FC236}">
                <a16:creationId xmlns:a16="http://schemas.microsoft.com/office/drawing/2014/main" id="{C50F135F-20E4-4F8B-ACA7-A6518F3908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66221" y="35014"/>
            <a:ext cx="1125779" cy="1198410"/>
          </a:xfrm>
          <a:prstGeom prst="rect">
            <a:avLst/>
          </a:prstGeom>
          <a:ln w="38100">
            <a:solidFill>
              <a:schemeClr val="bg1"/>
            </a:solidFill>
          </a:ln>
        </p:spPr>
      </p:pic>
    </p:spTree>
    <p:extLst>
      <p:ext uri="{BB962C8B-B14F-4D97-AF65-F5344CB8AC3E}">
        <p14:creationId xmlns:p14="http://schemas.microsoft.com/office/powerpoint/2010/main" val="3809304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Black" panose="020B0A04020102020204" pitchFamily="34" charset="0"/>
              </a:defRPr>
            </a:lvl1pPr>
          </a:lstStyle>
          <a:p>
            <a:r>
              <a:rPr lang="en-US"/>
              <a:t>Click to edit Master title style</a:t>
            </a:r>
            <a:endParaRPr/>
          </a:p>
        </p:txBody>
      </p:sp>
      <p:sp>
        <p:nvSpPr>
          <p:cNvPr id="3" name="Text Placeholder 2"/>
          <p:cNvSpPr>
            <a:spLocks noGrp="1"/>
          </p:cNvSpPr>
          <p:nvPr>
            <p:ph type="body" idx="1"/>
          </p:nvPr>
        </p:nvSpPr>
        <p:spPr>
          <a:xfrm>
            <a:off x="1341120" y="1837464"/>
            <a:ext cx="4572000" cy="766588"/>
          </a:xfrm>
        </p:spPr>
        <p:txBody>
          <a:bodyPr anchor="ctr">
            <a:normAutofit/>
          </a:bodyPr>
          <a:lstStyle>
            <a:lvl1pPr marL="0" indent="0">
              <a:spcBef>
                <a:spcPts val="0"/>
              </a:spcBef>
              <a:buNone/>
              <a:defRPr sz="2200" b="0"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341120" y="2740732"/>
            <a:ext cx="4572000" cy="3288847"/>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78880" y="1837464"/>
            <a:ext cx="4572000" cy="766588"/>
          </a:xfrm>
        </p:spPr>
        <p:txBody>
          <a:bodyPr anchor="ctr">
            <a:normAutofit/>
          </a:bodyPr>
          <a:lstStyle>
            <a:lvl1pPr marL="0" indent="0">
              <a:spcBef>
                <a:spcPts val="0"/>
              </a:spcBef>
              <a:buNone/>
              <a:defRPr sz="2200" b="0"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78880" y="2740732"/>
            <a:ext cx="4572000" cy="3288847"/>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6"/>
          <p:cNvSpPr>
            <a:spLocks noGrp="1"/>
          </p:cNvSpPr>
          <p:nvPr>
            <p:ph type="ftr" sz="quarter" idx="11"/>
          </p:nvPr>
        </p:nvSpPr>
        <p:spPr/>
        <p:txBody>
          <a:bodyPr/>
          <a:lstStyle/>
          <a:p>
            <a:r>
              <a:rPr lang="en-US"/>
              <a:t>The AgSTAR Program</a:t>
            </a:r>
          </a:p>
        </p:txBody>
      </p:sp>
      <p:sp>
        <p:nvSpPr>
          <p:cNvPr id="9" name="Slide Number Placeholder 8"/>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2809913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Black" panose="020B0A04020102020204" pitchFamily="34" charset="0"/>
              </a:defRPr>
            </a:lvl1pPr>
          </a:lstStyle>
          <a:p>
            <a:r>
              <a:rPr lang="en-US"/>
              <a:t>Click to edit Master title style</a:t>
            </a:r>
            <a:endParaRPr/>
          </a:p>
        </p:txBody>
      </p:sp>
      <p:sp>
        <p:nvSpPr>
          <p:cNvPr id="4" name="Footer Placeholder 2"/>
          <p:cNvSpPr>
            <a:spLocks noGrp="1"/>
          </p:cNvSpPr>
          <p:nvPr>
            <p:ph type="ftr" sz="quarter" idx="11"/>
          </p:nvPr>
        </p:nvSpPr>
        <p:spPr/>
        <p:txBody>
          <a:bodyPr/>
          <a:lstStyle/>
          <a:p>
            <a:r>
              <a:rPr lang="en-US"/>
              <a:t>The AgSTAR Program</a:t>
            </a:r>
          </a:p>
        </p:txBody>
      </p:sp>
      <p:sp>
        <p:nvSpPr>
          <p:cNvPr id="5" name="Slide Number Placeholder 4"/>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3827770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lvl1pPr>
              <a:defRPr>
                <a:latin typeface="Arial Black" panose="020B0A04020102020204" pitchFamily="34" charset="0"/>
              </a:defRPr>
            </a:lvl1pPr>
          </a:lstStyle>
          <a:p>
            <a:r>
              <a:rPr lang="en-US"/>
              <a:t>Click to edit Master title style</a:t>
            </a:r>
            <a:endParaRPr/>
          </a:p>
        </p:txBody>
      </p:sp>
      <p:sp>
        <p:nvSpPr>
          <p:cNvPr id="4" name="Footer Placeholder 2"/>
          <p:cNvSpPr>
            <a:spLocks noGrp="1"/>
          </p:cNvSpPr>
          <p:nvPr>
            <p:ph type="ftr" sz="quarter" idx="11"/>
          </p:nvPr>
        </p:nvSpPr>
        <p:spPr>
          <a:xfrm>
            <a:off x="0" y="6620256"/>
            <a:ext cx="7159752" cy="237744"/>
          </a:xfrm>
        </p:spPr>
        <p:txBody>
          <a:bodyPr/>
          <a:lstStyle/>
          <a:p>
            <a:r>
              <a:rPr lang="en-US"/>
              <a:t>The AgSTAR Program</a:t>
            </a:r>
          </a:p>
        </p:txBody>
      </p:sp>
      <p:sp>
        <p:nvSpPr>
          <p:cNvPr id="5" name="Slide Number Placeholder 4"/>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1980667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1"/>
          <p:cNvSpPr>
            <a:spLocks noGrp="1"/>
          </p:cNvSpPr>
          <p:nvPr>
            <p:ph type="ftr" sz="quarter" idx="11"/>
          </p:nvPr>
        </p:nvSpPr>
        <p:spPr/>
        <p:txBody>
          <a:bodyPr/>
          <a:lstStyle>
            <a:lvl1pPr>
              <a:defRPr>
                <a:solidFill>
                  <a:schemeClr val="tx2"/>
                </a:solidFill>
              </a:defRPr>
            </a:lvl1pPr>
          </a:lstStyle>
          <a:p>
            <a:r>
              <a:rPr lang="en-US"/>
              <a:t>The AgSTAR Program</a:t>
            </a:r>
          </a:p>
        </p:txBody>
      </p:sp>
      <p:sp>
        <p:nvSpPr>
          <p:cNvPr id="4" name="Slide Number Placeholder 3"/>
          <p:cNvSpPr>
            <a:spLocks noGrp="1"/>
          </p:cNvSpPr>
          <p:nvPr>
            <p:ph type="sldNum" sz="quarter" idx="12"/>
          </p:nvPr>
        </p:nvSpPr>
        <p:spPr/>
        <p:txBody>
          <a:bodyPr/>
          <a:lstStyle>
            <a:lvl1pPr>
              <a:defRPr>
                <a:solidFill>
                  <a:schemeClr val="tx2"/>
                </a:solidFill>
              </a:defRPr>
            </a:lvl1pPr>
          </a:lstStyle>
          <a:p>
            <a:fld id="{CA8D9AD5-F248-4919-864A-CFD76CC027D6}" type="slidenum">
              <a:rPr/>
              <a:pPr/>
              <a:t>‹#›</a:t>
            </a:fld>
            <a:endParaRPr/>
          </a:p>
        </p:txBody>
      </p:sp>
    </p:spTree>
    <p:extLst>
      <p:ext uri="{BB962C8B-B14F-4D97-AF65-F5344CB8AC3E}">
        <p14:creationId xmlns:p14="http://schemas.microsoft.com/office/powerpoint/2010/main" val="1936464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12192000" cy="1233424"/>
          </a:xfrm>
          <a:prstGeom prst="rect">
            <a:avLst/>
          </a:prstGeom>
          <a:gradFill>
            <a:gsLst>
              <a:gs pos="0">
                <a:schemeClr val="accent2">
                  <a:lumMod val="100000"/>
                </a:schemeClr>
              </a:gs>
              <a:gs pos="100000">
                <a:schemeClr val="tx2"/>
              </a:gs>
            </a:gsLst>
            <a:path path="circle">
              <a:fillToRect l="50000" t="50000" r="50000" b="50000"/>
            </a:path>
          </a:gradFill>
        </p:spPr>
        <p:txBody>
          <a:bodyPr vert="horz" lIns="274320" tIns="45720" rIns="274320" bIns="45720" rtlCol="0" anchor="ctr" anchorCtr="0">
            <a:normAutofit/>
          </a:bodyPr>
          <a:lstStyle/>
          <a:p>
            <a:r>
              <a:rPr lang="en-US"/>
              <a:t>Click to edit Master title style</a:t>
            </a:r>
            <a:endParaRPr/>
          </a:p>
        </p:txBody>
      </p:sp>
      <p:sp>
        <p:nvSpPr>
          <p:cNvPr id="3" name="Text Placeholder 2"/>
          <p:cNvSpPr>
            <a:spLocks noGrp="1"/>
          </p:cNvSpPr>
          <p:nvPr>
            <p:ph type="body" idx="1"/>
          </p:nvPr>
        </p:nvSpPr>
        <p:spPr>
          <a:xfrm>
            <a:off x="228600" y="1543050"/>
            <a:ext cx="11715750" cy="2492990"/>
          </a:xfrm>
          <a:prstGeom prst="rect">
            <a:avLst/>
          </a:prstGeom>
        </p:spPr>
        <p:txBody>
          <a:bodyPr vert="horz" lIns="91440" tIns="45720" rIns="91440" bIns="4572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Rectangle 3"/>
          <p:cNvSpPr/>
          <p:nvPr/>
        </p:nvSpPr>
        <p:spPr bwMode="ltGray">
          <a:xfrm>
            <a:off x="1587" y="6583680"/>
            <a:ext cx="12188826" cy="274320"/>
          </a:xfrm>
          <a:prstGeom prst="rect">
            <a:avLst/>
          </a:prstGeom>
          <a:gradFill flip="none" rotWithShape="1">
            <a:gsLst>
              <a:gs pos="100000">
                <a:schemeClr val="tx2">
                  <a:lumMod val="75000"/>
                </a:schemeClr>
              </a:gs>
              <a:gs pos="0">
                <a:schemeClr val="accent2"/>
              </a:gs>
            </a:gsLst>
            <a:path path="circle">
              <a:fillToRect l="50000" t="50000" r="50000" b="50000"/>
            </a:path>
            <a:tileRect/>
          </a:gradFill>
          <a:ln w="952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b="0" i="0" u="none" strike="noStrike" kern="0" cap="none" spc="0" normalizeH="0" baseline="0">
              <a:ln>
                <a:noFill/>
              </a:ln>
              <a:solidFill>
                <a:prstClr val="white"/>
              </a:solidFill>
              <a:effectLst/>
              <a:uLnTx/>
              <a:uFillTx/>
              <a:latin typeface="Euphemia"/>
            </a:endParaRPr>
          </a:p>
        </p:txBody>
      </p:sp>
      <p:sp>
        <p:nvSpPr>
          <p:cNvPr id="5" name="Footer Placeholder 4"/>
          <p:cNvSpPr>
            <a:spLocks noGrp="1"/>
          </p:cNvSpPr>
          <p:nvPr>
            <p:ph type="ftr" sz="quarter" idx="3"/>
          </p:nvPr>
        </p:nvSpPr>
        <p:spPr>
          <a:xfrm>
            <a:off x="0" y="6620256"/>
            <a:ext cx="7159752" cy="237744"/>
          </a:xfrm>
          <a:prstGeom prst="rect">
            <a:avLst/>
          </a:prstGeom>
        </p:spPr>
        <p:txBody>
          <a:bodyPr vert="horz" lIns="274320" tIns="45720" rIns="274320" bIns="45720" rtlCol="0" anchor="ctr"/>
          <a:lstStyle>
            <a:lvl1pPr algn="l">
              <a:defRPr sz="1100" cap="none" baseline="0">
                <a:solidFill>
                  <a:schemeClr val="bg2"/>
                </a:solidFill>
              </a:defRPr>
            </a:lvl1pPr>
          </a:lstStyle>
          <a:p>
            <a:r>
              <a:rPr lang="en-US"/>
              <a:t>AgSTAR's Operator Guidebook</a:t>
            </a:r>
          </a:p>
        </p:txBody>
      </p:sp>
      <p:sp>
        <p:nvSpPr>
          <p:cNvPr id="8" name="Rectangle 5"/>
          <p:cNvSpPr/>
          <p:nvPr/>
        </p:nvSpPr>
        <p:spPr bwMode="white">
          <a:xfrm>
            <a:off x="1587" y="6583680"/>
            <a:ext cx="12188826" cy="457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6" name="Slide Number Placeholder 7"/>
          <p:cNvSpPr>
            <a:spLocks noGrp="1"/>
          </p:cNvSpPr>
          <p:nvPr>
            <p:ph type="sldNum" sz="quarter" idx="4"/>
          </p:nvPr>
        </p:nvSpPr>
        <p:spPr>
          <a:xfrm>
            <a:off x="11551920" y="6608323"/>
            <a:ext cx="640080" cy="261610"/>
          </a:xfrm>
          <a:prstGeom prst="rect">
            <a:avLst/>
          </a:prstGeom>
        </p:spPr>
        <p:txBody>
          <a:bodyPr vert="horz" lIns="91440" tIns="45720" rIns="182880" bIns="45720" rtlCol="0" anchor="ctr">
            <a:spAutoFit/>
          </a:bodyPr>
          <a:lstStyle>
            <a:lvl1pPr algn="r">
              <a:defRPr sz="1100">
                <a:solidFill>
                  <a:schemeClr val="bg2"/>
                </a:solidFill>
              </a:defRPr>
            </a:lvl1pPr>
          </a:lstStyle>
          <a:p>
            <a:fld id="{CA8D9AD5-F248-4919-864A-CFD76CC027D6}" type="slidenum">
              <a:rPr lang="en-US" smtClean="0"/>
              <a:pPr/>
              <a:t>‹#›</a:t>
            </a:fld>
            <a:endParaRPr lang="en-US"/>
          </a:p>
        </p:txBody>
      </p:sp>
    </p:spTree>
    <p:extLst>
      <p:ext uri="{BB962C8B-B14F-4D97-AF65-F5344CB8AC3E}">
        <p14:creationId xmlns:p14="http://schemas.microsoft.com/office/powerpoint/2010/main" val="2245713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82"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marL="0" indent="0" algn="l" defTabSz="914400" rtl="0" eaLnBrk="1" latinLnBrk="0" hangingPunct="1">
        <a:lnSpc>
          <a:spcPct val="90000"/>
        </a:lnSpc>
        <a:spcBef>
          <a:spcPct val="0"/>
        </a:spcBef>
        <a:buFont typeface="Arial" pitchFamily="34" charset="0"/>
        <a:buNone/>
        <a:defRPr sz="3400" b="1" kern="1200">
          <a:solidFill>
            <a:schemeClr val="bg1"/>
          </a:solidFill>
          <a:latin typeface="+mj-lt"/>
          <a:ea typeface="+mj-ea"/>
          <a:cs typeface="+mj-cs"/>
        </a:defRPr>
      </a:lvl1pPr>
    </p:titleStyle>
    <p:bodyStyle>
      <a:lvl1pPr marL="274320" indent="-228600" algn="l" defTabSz="914400" rtl="0" eaLnBrk="1" latinLnBrk="0" hangingPunct="1">
        <a:lnSpc>
          <a:spcPct val="100000"/>
        </a:lnSpc>
        <a:spcBef>
          <a:spcPts val="1200"/>
        </a:spcBef>
        <a:buClr>
          <a:schemeClr val="tx2"/>
        </a:buClr>
        <a:buSzPct val="100000"/>
        <a:buFont typeface="Arial" pitchFamily="34" charset="0"/>
        <a:buChar char="▪"/>
        <a:defRPr sz="2800" kern="1200">
          <a:solidFill>
            <a:schemeClr val="tx1"/>
          </a:solidFill>
          <a:latin typeface="+mn-lt"/>
          <a:ea typeface="+mn-ea"/>
          <a:cs typeface="+mn-cs"/>
        </a:defRPr>
      </a:lvl1pPr>
      <a:lvl2pPr marL="594360" indent="-228600" algn="l" defTabSz="914400" rtl="0" eaLnBrk="1" latinLnBrk="0" hangingPunct="1">
        <a:lnSpc>
          <a:spcPct val="100000"/>
        </a:lnSpc>
        <a:spcBef>
          <a:spcPts val="1200"/>
        </a:spcBef>
        <a:buClr>
          <a:schemeClr val="tx2"/>
        </a:buClr>
        <a:buSzPct val="100000"/>
        <a:buFont typeface="Arial" pitchFamily="34" charset="0"/>
        <a:buChar char="▪"/>
        <a:defRPr sz="2200" kern="1200">
          <a:solidFill>
            <a:schemeClr val="tx1"/>
          </a:solidFill>
          <a:latin typeface="+mn-lt"/>
          <a:ea typeface="+mn-ea"/>
          <a:cs typeface="+mn-cs"/>
        </a:defRPr>
      </a:lvl2pPr>
      <a:lvl3pPr marL="914400" indent="-228600" algn="l" defTabSz="914400" rtl="0" eaLnBrk="1" latinLnBrk="0" hangingPunct="1">
        <a:lnSpc>
          <a:spcPct val="100000"/>
        </a:lnSpc>
        <a:spcBef>
          <a:spcPts val="1200"/>
        </a:spcBef>
        <a:buClr>
          <a:schemeClr val="tx2"/>
        </a:buClr>
        <a:buSzPct val="100000"/>
        <a:buFont typeface="Arial" pitchFamily="34" charset="0"/>
        <a:buChar char="▪"/>
        <a:defRPr sz="2200" kern="1200">
          <a:solidFill>
            <a:schemeClr val="tx1"/>
          </a:solidFill>
          <a:latin typeface="+mn-lt"/>
          <a:ea typeface="+mn-ea"/>
          <a:cs typeface="+mn-cs"/>
        </a:defRPr>
      </a:lvl3pPr>
      <a:lvl4pPr marL="1234440" indent="-228600" algn="l" defTabSz="914400" rtl="0" eaLnBrk="1" latinLnBrk="0" hangingPunct="1">
        <a:lnSpc>
          <a:spcPct val="100000"/>
        </a:lnSpc>
        <a:spcBef>
          <a:spcPts val="1200"/>
        </a:spcBef>
        <a:buClr>
          <a:schemeClr val="tx2"/>
        </a:buClr>
        <a:buSzPct val="100000"/>
        <a:buFont typeface="Arial" pitchFamily="34" charset="0"/>
        <a:buChar char="▪"/>
        <a:defRPr sz="2200" kern="1200">
          <a:solidFill>
            <a:schemeClr val="tx1"/>
          </a:solidFill>
          <a:latin typeface="+mn-lt"/>
          <a:ea typeface="+mn-ea"/>
          <a:cs typeface="+mn-cs"/>
        </a:defRPr>
      </a:lvl4pPr>
      <a:lvl5pPr marL="1554480" indent="-228600" algn="l" defTabSz="914400" rtl="0" eaLnBrk="1" latinLnBrk="0" hangingPunct="1">
        <a:lnSpc>
          <a:spcPct val="100000"/>
        </a:lnSpc>
        <a:spcBef>
          <a:spcPts val="1200"/>
        </a:spcBef>
        <a:buClr>
          <a:schemeClr val="tx2"/>
        </a:buClr>
        <a:buSzPct val="100000"/>
        <a:buFont typeface="Arial" pitchFamily="34" charset="0"/>
        <a:buChar char="▪"/>
        <a:defRPr sz="22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100000"/>
        <a:buFont typeface="Arial" pitchFamily="34" charset="0"/>
        <a:buChar char="▪"/>
        <a:defRPr sz="1400" kern="1200">
          <a:solidFill>
            <a:schemeClr val="tx2"/>
          </a:solidFill>
          <a:latin typeface="+mn-lt"/>
          <a:ea typeface="+mn-ea"/>
          <a:cs typeface="+mn-cs"/>
        </a:defRPr>
      </a:lvl6pPr>
      <a:lvl7pPr marL="219456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7pPr>
      <a:lvl8pPr marL="251460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8pPr>
      <a:lvl9pPr marL="283464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12192000" cy="1233424"/>
          </a:xfrm>
          <a:prstGeom prst="rect">
            <a:avLst/>
          </a:prstGeom>
          <a:gradFill>
            <a:gsLst>
              <a:gs pos="0">
                <a:schemeClr val="accent2">
                  <a:lumMod val="100000"/>
                </a:schemeClr>
              </a:gs>
              <a:gs pos="100000">
                <a:schemeClr val="tx2"/>
              </a:gs>
            </a:gsLst>
            <a:path path="circle">
              <a:fillToRect l="50000" t="50000" r="50000" b="50000"/>
            </a:path>
          </a:gradFill>
        </p:spPr>
        <p:txBody>
          <a:bodyPr vert="horz" lIns="274320" tIns="45720" rIns="274320" bIns="45720" rtlCol="0" anchor="ctr" anchorCtr="0">
            <a:normAutofit/>
          </a:bodyPr>
          <a:lstStyle/>
          <a:p>
            <a:r>
              <a:rPr lang="en-US"/>
              <a:t>Click to edit Master title style</a:t>
            </a:r>
            <a:endParaRPr/>
          </a:p>
        </p:txBody>
      </p:sp>
      <p:sp>
        <p:nvSpPr>
          <p:cNvPr id="3" name="Text Placeholder 2"/>
          <p:cNvSpPr>
            <a:spLocks noGrp="1"/>
          </p:cNvSpPr>
          <p:nvPr>
            <p:ph type="body" idx="1"/>
          </p:nvPr>
        </p:nvSpPr>
        <p:spPr>
          <a:xfrm>
            <a:off x="228600" y="1543050"/>
            <a:ext cx="11715750" cy="2492990"/>
          </a:xfrm>
          <a:prstGeom prst="rect">
            <a:avLst/>
          </a:prstGeom>
        </p:spPr>
        <p:txBody>
          <a:bodyPr vert="horz" lIns="91440" tIns="45720" rIns="91440" bIns="4572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Rectangle 3"/>
          <p:cNvSpPr/>
          <p:nvPr/>
        </p:nvSpPr>
        <p:spPr bwMode="ltGray">
          <a:xfrm>
            <a:off x="1587" y="6583680"/>
            <a:ext cx="12188826" cy="274320"/>
          </a:xfrm>
          <a:prstGeom prst="rect">
            <a:avLst/>
          </a:prstGeom>
          <a:gradFill flip="none" rotWithShape="1">
            <a:gsLst>
              <a:gs pos="100000">
                <a:schemeClr val="tx2">
                  <a:lumMod val="75000"/>
                </a:schemeClr>
              </a:gs>
              <a:gs pos="0">
                <a:schemeClr val="accent2"/>
              </a:gs>
            </a:gsLst>
            <a:path path="circle">
              <a:fillToRect l="50000" t="50000" r="50000" b="50000"/>
            </a:path>
            <a:tileRect/>
          </a:gradFill>
          <a:ln w="952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b="0" i="0" u="none" strike="noStrike" kern="0" cap="none" spc="0" normalizeH="0" baseline="0">
              <a:ln>
                <a:noFill/>
              </a:ln>
              <a:solidFill>
                <a:prstClr val="white"/>
              </a:solidFill>
              <a:effectLst/>
              <a:uLnTx/>
              <a:uFillTx/>
              <a:latin typeface="Euphemia"/>
            </a:endParaRPr>
          </a:p>
        </p:txBody>
      </p:sp>
      <p:sp>
        <p:nvSpPr>
          <p:cNvPr id="5" name="Footer Placeholder 4"/>
          <p:cNvSpPr>
            <a:spLocks noGrp="1"/>
          </p:cNvSpPr>
          <p:nvPr>
            <p:ph type="ftr" sz="quarter" idx="3"/>
          </p:nvPr>
        </p:nvSpPr>
        <p:spPr>
          <a:xfrm>
            <a:off x="0" y="6620256"/>
            <a:ext cx="7159752" cy="237744"/>
          </a:xfrm>
          <a:prstGeom prst="rect">
            <a:avLst/>
          </a:prstGeom>
        </p:spPr>
        <p:txBody>
          <a:bodyPr vert="horz" lIns="274320" tIns="45720" rIns="274320" bIns="45720" rtlCol="0" anchor="ctr"/>
          <a:lstStyle>
            <a:lvl1pPr algn="l">
              <a:defRPr sz="1100" cap="none" baseline="0">
                <a:solidFill>
                  <a:schemeClr val="bg2"/>
                </a:solidFill>
              </a:defRPr>
            </a:lvl1pPr>
          </a:lstStyle>
          <a:p>
            <a:r>
              <a:rPr lang="en-US"/>
              <a:t>The AgSTAR Program</a:t>
            </a:r>
          </a:p>
        </p:txBody>
      </p:sp>
      <p:sp>
        <p:nvSpPr>
          <p:cNvPr id="8" name="Rectangle 5"/>
          <p:cNvSpPr/>
          <p:nvPr/>
        </p:nvSpPr>
        <p:spPr bwMode="white">
          <a:xfrm>
            <a:off x="1587" y="6583680"/>
            <a:ext cx="12188826" cy="457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6" name="Slide Number Placeholder 7"/>
          <p:cNvSpPr>
            <a:spLocks noGrp="1"/>
          </p:cNvSpPr>
          <p:nvPr>
            <p:ph type="sldNum" sz="quarter" idx="4"/>
          </p:nvPr>
        </p:nvSpPr>
        <p:spPr>
          <a:xfrm>
            <a:off x="11551920" y="6608323"/>
            <a:ext cx="640080" cy="261610"/>
          </a:xfrm>
          <a:prstGeom prst="rect">
            <a:avLst/>
          </a:prstGeom>
        </p:spPr>
        <p:txBody>
          <a:bodyPr vert="horz" lIns="91440" tIns="45720" rIns="182880" bIns="45720" rtlCol="0" anchor="ctr">
            <a:spAutoFit/>
          </a:bodyPr>
          <a:lstStyle>
            <a:lvl1pPr algn="r">
              <a:defRPr sz="1100">
                <a:solidFill>
                  <a:schemeClr val="bg2"/>
                </a:solidFill>
              </a:defRPr>
            </a:lvl1pPr>
          </a:lstStyle>
          <a:p>
            <a:fld id="{CA8D9AD5-F248-4919-864A-CFD76CC027D6}" type="slidenum">
              <a:rPr lang="en-US" smtClean="0"/>
              <a:pPr/>
              <a:t>‹#›</a:t>
            </a:fld>
            <a:endParaRPr lang="en-US"/>
          </a:p>
        </p:txBody>
      </p:sp>
    </p:spTree>
    <p:extLst>
      <p:ext uri="{BB962C8B-B14F-4D97-AF65-F5344CB8AC3E}">
        <p14:creationId xmlns:p14="http://schemas.microsoft.com/office/powerpoint/2010/main" val="341930677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3" r:id="rId20"/>
    <p:sldLayoutId id="2147483704"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marL="0" indent="0" algn="l" defTabSz="914400" rtl="0" eaLnBrk="1" latinLnBrk="0" hangingPunct="1">
        <a:lnSpc>
          <a:spcPct val="90000"/>
        </a:lnSpc>
        <a:spcBef>
          <a:spcPct val="0"/>
        </a:spcBef>
        <a:buFont typeface="Arial" pitchFamily="34" charset="0"/>
        <a:buNone/>
        <a:defRPr sz="3400" b="1" kern="1200">
          <a:solidFill>
            <a:schemeClr val="bg1"/>
          </a:solidFill>
          <a:latin typeface="+mj-lt"/>
          <a:ea typeface="+mj-ea"/>
          <a:cs typeface="+mj-cs"/>
        </a:defRPr>
      </a:lvl1pPr>
    </p:titleStyle>
    <p:bodyStyle>
      <a:lvl1pPr marL="274320" indent="-228600" algn="l" defTabSz="914400" rtl="0" eaLnBrk="1" latinLnBrk="0" hangingPunct="1">
        <a:lnSpc>
          <a:spcPct val="100000"/>
        </a:lnSpc>
        <a:spcBef>
          <a:spcPts val="1200"/>
        </a:spcBef>
        <a:buClr>
          <a:schemeClr val="tx2"/>
        </a:buClr>
        <a:buSzPct val="100000"/>
        <a:buFont typeface="Arial" pitchFamily="34" charset="0"/>
        <a:buChar char="▪"/>
        <a:defRPr sz="2800" kern="1200">
          <a:solidFill>
            <a:schemeClr val="tx1"/>
          </a:solidFill>
          <a:latin typeface="+mn-lt"/>
          <a:ea typeface="+mn-ea"/>
          <a:cs typeface="+mn-cs"/>
        </a:defRPr>
      </a:lvl1pPr>
      <a:lvl2pPr marL="594360" indent="-228600" algn="l" defTabSz="914400" rtl="0" eaLnBrk="1" latinLnBrk="0" hangingPunct="1">
        <a:lnSpc>
          <a:spcPct val="100000"/>
        </a:lnSpc>
        <a:spcBef>
          <a:spcPts val="1200"/>
        </a:spcBef>
        <a:buClr>
          <a:schemeClr val="tx2"/>
        </a:buClr>
        <a:buSzPct val="100000"/>
        <a:buFont typeface="Arial" pitchFamily="34" charset="0"/>
        <a:buChar char="▪"/>
        <a:defRPr sz="2200" kern="1200">
          <a:solidFill>
            <a:schemeClr val="tx1"/>
          </a:solidFill>
          <a:latin typeface="+mn-lt"/>
          <a:ea typeface="+mn-ea"/>
          <a:cs typeface="+mn-cs"/>
        </a:defRPr>
      </a:lvl2pPr>
      <a:lvl3pPr marL="914400" indent="-228600" algn="l" defTabSz="914400" rtl="0" eaLnBrk="1" latinLnBrk="0" hangingPunct="1">
        <a:lnSpc>
          <a:spcPct val="100000"/>
        </a:lnSpc>
        <a:spcBef>
          <a:spcPts val="1200"/>
        </a:spcBef>
        <a:buClr>
          <a:schemeClr val="tx2"/>
        </a:buClr>
        <a:buSzPct val="100000"/>
        <a:buFont typeface="Arial" pitchFamily="34" charset="0"/>
        <a:buChar char="▪"/>
        <a:defRPr sz="2200" kern="1200">
          <a:solidFill>
            <a:schemeClr val="tx1"/>
          </a:solidFill>
          <a:latin typeface="+mn-lt"/>
          <a:ea typeface="+mn-ea"/>
          <a:cs typeface="+mn-cs"/>
        </a:defRPr>
      </a:lvl3pPr>
      <a:lvl4pPr marL="1234440" indent="-228600" algn="l" defTabSz="914400" rtl="0" eaLnBrk="1" latinLnBrk="0" hangingPunct="1">
        <a:lnSpc>
          <a:spcPct val="100000"/>
        </a:lnSpc>
        <a:spcBef>
          <a:spcPts val="1200"/>
        </a:spcBef>
        <a:buClr>
          <a:schemeClr val="tx2"/>
        </a:buClr>
        <a:buSzPct val="100000"/>
        <a:buFont typeface="Arial" pitchFamily="34" charset="0"/>
        <a:buChar char="▪"/>
        <a:defRPr sz="2200" kern="1200">
          <a:solidFill>
            <a:schemeClr val="tx1"/>
          </a:solidFill>
          <a:latin typeface="+mn-lt"/>
          <a:ea typeface="+mn-ea"/>
          <a:cs typeface="+mn-cs"/>
        </a:defRPr>
      </a:lvl4pPr>
      <a:lvl5pPr marL="1554480" indent="-228600" algn="l" defTabSz="914400" rtl="0" eaLnBrk="1" latinLnBrk="0" hangingPunct="1">
        <a:lnSpc>
          <a:spcPct val="100000"/>
        </a:lnSpc>
        <a:spcBef>
          <a:spcPts val="1200"/>
        </a:spcBef>
        <a:buClr>
          <a:schemeClr val="tx2"/>
        </a:buClr>
        <a:buSzPct val="100000"/>
        <a:buFont typeface="Arial" pitchFamily="34" charset="0"/>
        <a:buChar char="▪"/>
        <a:defRPr sz="22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100000"/>
        <a:buFont typeface="Arial" pitchFamily="34" charset="0"/>
        <a:buChar char="▪"/>
        <a:defRPr sz="1400" kern="1200">
          <a:solidFill>
            <a:schemeClr val="tx2"/>
          </a:solidFill>
          <a:latin typeface="+mn-lt"/>
          <a:ea typeface="+mn-ea"/>
          <a:cs typeface="+mn-cs"/>
        </a:defRPr>
      </a:lvl6pPr>
      <a:lvl7pPr marL="219456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7pPr>
      <a:lvl8pPr marL="251460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8pPr>
      <a:lvl9pPr marL="283464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3.png"/><Relationship Id="rId1" Type="http://schemas.openxmlformats.org/officeDocument/2006/relationships/slideLayout" Target="../slideLayouts/slideLayout15.xml"/><Relationship Id="rId4" Type="http://schemas.openxmlformats.org/officeDocument/2006/relationships/hyperlink" Target="http://www.epa.gov/agstar"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jpe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jpe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5.xml"/><Relationship Id="rId6" Type="http://schemas.openxmlformats.org/officeDocument/2006/relationships/hyperlink" Target="https://www.globalmethane.org/resources" TargetMode="External"/><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https://dced.pa.gov/programs/alternative-clean-energy-program-ace/" TargetMode="External"/><Relationship Id="rId2" Type="http://schemas.openxmlformats.org/officeDocument/2006/relationships/notesSlide" Target="../notesSlides/notesSlide14.xml"/><Relationship Id="rId1" Type="http://schemas.openxmlformats.org/officeDocument/2006/relationships/slideLayout" Target="../slideLayouts/slideLayout19.xml"/><Relationship Id="rId5" Type="http://schemas.openxmlformats.org/officeDocument/2006/relationships/image" Target="../media/image2.jpeg"/><Relationship Id="rId4" Type="http://schemas.openxmlformats.org/officeDocument/2006/relationships/hyperlink" Target="https://focusonenergy.com/business/renewables"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hyperlink" Target="https://www.whitehouse.gov/wp-content/uploads/2021/11/US-Methane-Emissions-Reduction-Action-Plan-1.pdf" TargetMode="External"/><Relationship Id="rId7" Type="http://schemas.openxmlformats.org/officeDocument/2006/relationships/hyperlink" Target="https://www.agriculture.senate.gov/farm-bill" TargetMode="External"/><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hyperlink" Target="https://www.epa.gov/infrastructure" TargetMode="External"/><Relationship Id="rId5" Type="http://schemas.openxmlformats.org/officeDocument/2006/relationships/hyperlink" Target="https://www.epa.gov/inflation-reduction-act" TargetMode="External"/><Relationship Id="rId4" Type="http://schemas.openxmlformats.org/officeDocument/2006/relationships/hyperlink" Target="https://www.usda.gov/sites/default/files/documents/climate-smart-ag-forestry-strategy-90-day-progress-report.pdf" TargetMode="External"/><Relationship Id="rId9"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hyperlink" Target="https://gridforce.my.site.com/s/article/Rhode-Island-Renewable-Energy-Growth-Program" TargetMode="External"/><Relationship Id="rId2" Type="http://schemas.openxmlformats.org/officeDocument/2006/relationships/notesSlide" Target="../notesSlides/notesSlide15.xml"/><Relationship Id="rId1" Type="http://schemas.openxmlformats.org/officeDocument/2006/relationships/slideLayout" Target="../slideLayouts/slideLayout19.xml"/><Relationship Id="rId4" Type="http://schemas.openxmlformats.org/officeDocument/2006/relationships/image" Target="../media/image2.jpe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hyperlink" Target="https://www.legislature.mi.gov/(S(ee255fvk1wsrpwnw34b215sg))/mileg.aspx?page=getobject&amp;objectName=mcl-Act-295-of-2008" TargetMode="External"/><Relationship Id="rId2" Type="http://schemas.openxmlformats.org/officeDocument/2006/relationships/notesSlide" Target="../notesSlides/notesSlide17.xml"/><Relationship Id="rId1" Type="http://schemas.openxmlformats.org/officeDocument/2006/relationships/slideLayout" Target="../slideLayouts/slideLayout19.xml"/><Relationship Id="rId5" Type="http://schemas.openxmlformats.org/officeDocument/2006/relationships/image" Target="../media/image2.jpeg"/><Relationship Id="rId4" Type="http://schemas.openxmlformats.org/officeDocument/2006/relationships/hyperlink" Target="https://epa.illinois.gov/topics/ceja.html"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19.xml"/><Relationship Id="rId4" Type="http://schemas.openxmlformats.org/officeDocument/2006/relationships/image" Target="../media/image2.jpe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hyperlink" Target="https://www.masscec.com/program/commonwealth-organics-energy" TargetMode="External"/><Relationship Id="rId2" Type="http://schemas.openxmlformats.org/officeDocument/2006/relationships/notesSlide" Target="../notesSlides/notesSlide20.xml"/><Relationship Id="rId1" Type="http://schemas.openxmlformats.org/officeDocument/2006/relationships/slideLayout" Target="../slideLayouts/slideLayout19.xml"/><Relationship Id="rId4" Type="http://schemas.openxmlformats.org/officeDocument/2006/relationships/image" Target="../media/image2.jpe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mdpi.com/2071-1050/9/7/1221#B23-sustainability-09-01221" TargetMode="External"/><Relationship Id="rId2" Type="http://schemas.openxmlformats.org/officeDocument/2006/relationships/notesSlide" Target="../notesSlides/notesSlide22.xml"/><Relationship Id="rId1" Type="http://schemas.openxmlformats.org/officeDocument/2006/relationships/slideLayout" Target="../slideLayouts/slideLayout19.xml"/><Relationship Id="rId5" Type="http://schemas.openxmlformats.org/officeDocument/2006/relationships/image" Target="../media/image2.jpeg"/><Relationship Id="rId4" Type="http://schemas.openxmlformats.org/officeDocument/2006/relationships/hyperlink" Target="https://www.ers.usda.gov/amber-waves/2012/december/alternative-policies-to-promote-anaerobic-digesters-produce-positive-net-benefits/#:~:text=Policies%20currently%20in%20place%20in,electricity%3B%20and%20(3)%20carbon"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2.jpeg"/><Relationship Id="rId3" Type="http://schemas.openxmlformats.org/officeDocument/2006/relationships/hyperlink" Target="https://www.epa.gov/agstar/biogas-toolkit" TargetMode="External"/><Relationship Id="rId7" Type="http://schemas.openxmlformats.org/officeDocument/2006/relationships/hyperlink" Target="https://www.globalmethane.org/resources/details.aspx?resourceid=5170" TargetMode="External"/><Relationship Id="rId12"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www.epa.gov/agstar/risk-analysis-and-technical-review-checklist-preparing-biogas-project-plans" TargetMode="External"/><Relationship Id="rId11" Type="http://schemas.openxmlformats.org/officeDocument/2006/relationships/image" Target="../media/image9.jpeg"/><Relationship Id="rId5" Type="http://schemas.openxmlformats.org/officeDocument/2006/relationships/hyperlink" Target="https://www.epa.gov/agstar/anaerobic-digesterbiogas-system-operator-guidebook" TargetMode="External"/><Relationship Id="rId10" Type="http://schemas.openxmlformats.org/officeDocument/2006/relationships/image" Target="../media/image8.png"/><Relationship Id="rId4" Type="http://schemas.openxmlformats.org/officeDocument/2006/relationships/hyperlink" Target="https://www.epa.gov/agstar/agstar-project-development-handbook" TargetMode="External"/><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2.jpe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93900-8F4B-43CA-BAEA-7CA5BCACFC86}"/>
              </a:ext>
            </a:extLst>
          </p:cNvPr>
          <p:cNvSpPr>
            <a:spLocks noGrp="1"/>
          </p:cNvSpPr>
          <p:nvPr>
            <p:ph type="ctrTitle"/>
          </p:nvPr>
        </p:nvSpPr>
        <p:spPr>
          <a:xfrm>
            <a:off x="-184813" y="4832790"/>
            <a:ext cx="12561625" cy="590931"/>
          </a:xfrm>
        </p:spPr>
        <p:txBody>
          <a:bodyPr/>
          <a:lstStyle/>
          <a:p>
            <a:r>
              <a:rPr lang="en-US" sz="3600" dirty="0">
                <a:latin typeface="Arial Black"/>
              </a:rPr>
              <a:t>EPA &amp; Anaerobic Digesters</a:t>
            </a:r>
            <a:endParaRPr lang="en-US" sz="3600" dirty="0"/>
          </a:p>
        </p:txBody>
      </p:sp>
      <p:sp>
        <p:nvSpPr>
          <p:cNvPr id="3" name="TextBox 2">
            <a:extLst>
              <a:ext uri="{FF2B5EF4-FFF2-40B4-BE49-F238E27FC236}">
                <a16:creationId xmlns:a16="http://schemas.microsoft.com/office/drawing/2014/main" id="{74E3AA04-8737-4457-A588-ADDA465C2E15}"/>
              </a:ext>
            </a:extLst>
          </p:cNvPr>
          <p:cNvSpPr txBox="1"/>
          <p:nvPr/>
        </p:nvSpPr>
        <p:spPr>
          <a:xfrm>
            <a:off x="1429067" y="5423721"/>
            <a:ext cx="9333864" cy="1200329"/>
          </a:xfrm>
          <a:prstGeom prst="rect">
            <a:avLst/>
          </a:prstGeom>
          <a:noFill/>
        </p:spPr>
        <p:txBody>
          <a:bodyPr wrap="square" rtlCol="0">
            <a:spAutoFit/>
          </a:bodyPr>
          <a:lstStyle/>
          <a:p>
            <a:pPr algn="ctr"/>
            <a:r>
              <a:rPr lang="en-US" dirty="0">
                <a:solidFill>
                  <a:schemeClr val="bg1"/>
                </a:solidFill>
                <a:latin typeface="Arial Black" panose="020B0A04020102020204" pitchFamily="34" charset="0"/>
              </a:rPr>
              <a:t>April 18, 2024</a:t>
            </a:r>
          </a:p>
          <a:p>
            <a:endParaRPr lang="en-US" dirty="0">
              <a:solidFill>
                <a:schemeClr val="bg1"/>
              </a:solidFill>
              <a:latin typeface="Arial Black" panose="020B0A04020102020204" pitchFamily="34" charset="0"/>
            </a:endParaRPr>
          </a:p>
          <a:p>
            <a:pPr algn="ctr"/>
            <a:r>
              <a:rPr lang="en-US" dirty="0">
                <a:solidFill>
                  <a:schemeClr val="bg1"/>
                </a:solidFill>
                <a:latin typeface="Arial Black" panose="020B0A04020102020204" pitchFamily="34" charset="0"/>
              </a:rPr>
              <a:t>Sharmin Syed</a:t>
            </a:r>
          </a:p>
          <a:p>
            <a:pPr algn="ctr"/>
            <a:r>
              <a:rPr lang="en-US" dirty="0">
                <a:solidFill>
                  <a:schemeClr val="bg1"/>
                </a:solidFill>
                <a:latin typeface="Arial Black" panose="020B0A04020102020204" pitchFamily="34" charset="0"/>
              </a:rPr>
              <a:t>EPA Region 5 Agriculture Advisor</a:t>
            </a:r>
          </a:p>
        </p:txBody>
      </p:sp>
    </p:spTree>
    <p:extLst>
      <p:ext uri="{BB962C8B-B14F-4D97-AF65-F5344CB8AC3E}">
        <p14:creationId xmlns:p14="http://schemas.microsoft.com/office/powerpoint/2010/main" val="3282739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70D913AB-FB20-0A6E-8164-F16892798D07}"/>
              </a:ext>
            </a:extLst>
          </p:cNvPr>
          <p:cNvSpPr>
            <a:spLocks noGrp="1"/>
          </p:cNvSpPr>
          <p:nvPr>
            <p:ph type="ftr" sz="quarter" idx="11"/>
          </p:nvPr>
        </p:nvSpPr>
        <p:spPr/>
        <p:txBody>
          <a:bodyPr/>
          <a:lstStyle/>
          <a:p>
            <a:r>
              <a:rPr lang="en-US"/>
              <a:t>The AgSTAR Program</a:t>
            </a:r>
          </a:p>
        </p:txBody>
      </p:sp>
      <p:sp>
        <p:nvSpPr>
          <p:cNvPr id="6" name="Slide Number Placeholder 5">
            <a:extLst>
              <a:ext uri="{FF2B5EF4-FFF2-40B4-BE49-F238E27FC236}">
                <a16:creationId xmlns:a16="http://schemas.microsoft.com/office/drawing/2014/main" id="{65CB2182-79AD-83C4-54D2-22F9E4666B47}"/>
              </a:ext>
            </a:extLst>
          </p:cNvPr>
          <p:cNvSpPr>
            <a:spLocks noGrp="1"/>
          </p:cNvSpPr>
          <p:nvPr>
            <p:ph type="sldNum" sz="quarter" idx="12"/>
          </p:nvPr>
        </p:nvSpPr>
        <p:spPr/>
        <p:txBody>
          <a:bodyPr/>
          <a:lstStyle/>
          <a:p>
            <a:fld id="{CA8D9AD5-F248-4919-864A-CFD76CC027D6}" type="slidenum">
              <a:rPr lang="en-US" smtClean="0"/>
              <a:pPr/>
              <a:t>10</a:t>
            </a:fld>
            <a:endParaRPr lang="en-US"/>
          </a:p>
        </p:txBody>
      </p:sp>
      <p:sp>
        <p:nvSpPr>
          <p:cNvPr id="8" name="TextBox 7">
            <a:extLst>
              <a:ext uri="{FF2B5EF4-FFF2-40B4-BE49-F238E27FC236}">
                <a16:creationId xmlns:a16="http://schemas.microsoft.com/office/drawing/2014/main" id="{A10F9785-19DD-4F73-E83F-7372FFC8423A}"/>
              </a:ext>
            </a:extLst>
          </p:cNvPr>
          <p:cNvSpPr txBox="1"/>
          <p:nvPr/>
        </p:nvSpPr>
        <p:spPr>
          <a:xfrm>
            <a:off x="3046956" y="3371651"/>
            <a:ext cx="6093912" cy="246221"/>
          </a:xfrm>
          <a:prstGeom prst="rect">
            <a:avLst/>
          </a:prstGeom>
          <a:noFill/>
        </p:spPr>
        <p:txBody>
          <a:bodyPr wrap="square">
            <a:spAutoFit/>
          </a:bodyPr>
          <a:lstStyle/>
          <a:p>
            <a:endParaRPr lang="en-US" sz="1000" b="0" i="0" u="none" strike="noStrike" baseline="0" dirty="0">
              <a:latin typeface="Times New Roman" panose="02020603050405020304" pitchFamily="18" charset="0"/>
            </a:endParaRPr>
          </a:p>
        </p:txBody>
      </p:sp>
      <p:sp>
        <p:nvSpPr>
          <p:cNvPr id="10" name="TextBox 9">
            <a:extLst>
              <a:ext uri="{FF2B5EF4-FFF2-40B4-BE49-F238E27FC236}">
                <a16:creationId xmlns:a16="http://schemas.microsoft.com/office/drawing/2014/main" id="{0055853D-4778-A855-F17D-7B5E3BFC8C45}"/>
              </a:ext>
            </a:extLst>
          </p:cNvPr>
          <p:cNvSpPr txBox="1"/>
          <p:nvPr/>
        </p:nvSpPr>
        <p:spPr>
          <a:xfrm>
            <a:off x="3046956" y="3310095"/>
            <a:ext cx="6093912" cy="369332"/>
          </a:xfrm>
          <a:prstGeom prst="rect">
            <a:avLst/>
          </a:prstGeom>
          <a:noFill/>
        </p:spPr>
        <p:txBody>
          <a:bodyPr wrap="square">
            <a:spAutoFit/>
          </a:bodyPr>
          <a:lstStyle/>
          <a:p>
            <a:endParaRPr lang="en-US" sz="1800" b="0" i="0" u="none" strike="noStrike" baseline="0" dirty="0">
              <a:latin typeface="Times New Roman" panose="02020603050405020304" pitchFamily="18" charset="0"/>
            </a:endParaRPr>
          </a:p>
        </p:txBody>
      </p:sp>
      <p:pic>
        <p:nvPicPr>
          <p:cNvPr id="12" name="Picture 11">
            <a:extLst>
              <a:ext uri="{FF2B5EF4-FFF2-40B4-BE49-F238E27FC236}">
                <a16:creationId xmlns:a16="http://schemas.microsoft.com/office/drawing/2014/main" id="{BAB0152E-E52C-3098-5D00-7AC727B62221}"/>
              </a:ext>
            </a:extLst>
          </p:cNvPr>
          <p:cNvPicPr>
            <a:picLocks noChangeAspect="1"/>
          </p:cNvPicPr>
          <p:nvPr/>
        </p:nvPicPr>
        <p:blipFill>
          <a:blip r:embed="rId2"/>
          <a:stretch>
            <a:fillRect/>
          </a:stretch>
        </p:blipFill>
        <p:spPr>
          <a:xfrm>
            <a:off x="1956815" y="-457200"/>
            <a:ext cx="9746599" cy="7680960"/>
          </a:xfrm>
          <a:prstGeom prst="rect">
            <a:avLst/>
          </a:prstGeom>
        </p:spPr>
      </p:pic>
    </p:spTree>
    <p:extLst>
      <p:ext uri="{BB962C8B-B14F-4D97-AF65-F5344CB8AC3E}">
        <p14:creationId xmlns:p14="http://schemas.microsoft.com/office/powerpoint/2010/main" val="2035972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1DA728E-6CF6-436C-9D3D-D3E847093878}"/>
              </a:ext>
            </a:extLst>
          </p:cNvPr>
          <p:cNvPicPr>
            <a:picLocks noChangeAspect="1"/>
          </p:cNvPicPr>
          <p:nvPr/>
        </p:nvPicPr>
        <p:blipFill rotWithShape="1">
          <a:blip r:embed="rId2"/>
          <a:srcRect t="41258"/>
          <a:stretch/>
        </p:blipFill>
        <p:spPr>
          <a:xfrm>
            <a:off x="0" y="1"/>
            <a:ext cx="12192000" cy="3428998"/>
          </a:xfrm>
          <a:prstGeom prst="rect">
            <a:avLst/>
          </a:prstGeom>
        </p:spPr>
      </p:pic>
      <p:sp>
        <p:nvSpPr>
          <p:cNvPr id="9" name="Rectangle 8">
            <a:extLst>
              <a:ext uri="{FF2B5EF4-FFF2-40B4-BE49-F238E27FC236}">
                <a16:creationId xmlns:a16="http://schemas.microsoft.com/office/drawing/2014/main" id="{F9E21DCF-B90D-499D-922C-9D41C3DEFC35}"/>
              </a:ext>
            </a:extLst>
          </p:cNvPr>
          <p:cNvSpPr/>
          <p:nvPr/>
        </p:nvSpPr>
        <p:spPr>
          <a:xfrm>
            <a:off x="0" y="3545306"/>
            <a:ext cx="12192000" cy="3063018"/>
          </a:xfrm>
          <a:prstGeom prst="rect">
            <a:avLst/>
          </a:prstGeom>
          <a:gradFill>
            <a:gsLst>
              <a:gs pos="0">
                <a:schemeClr val="accent2"/>
              </a:gs>
              <a:gs pos="100000">
                <a:schemeClr val="tx2"/>
              </a:gs>
            </a:gsLst>
            <a:path path="circle">
              <a:fillToRect l="50000" t="50000" r="50000" b="5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b="1"/>
          </a:p>
        </p:txBody>
      </p:sp>
      <p:sp>
        <p:nvSpPr>
          <p:cNvPr id="3" name="Slide Number Placeholder 2">
            <a:extLst>
              <a:ext uri="{FF2B5EF4-FFF2-40B4-BE49-F238E27FC236}">
                <a16:creationId xmlns:a16="http://schemas.microsoft.com/office/drawing/2014/main" id="{F5A83BBD-F783-496B-B4DC-00AF20D5495F}"/>
              </a:ext>
            </a:extLst>
          </p:cNvPr>
          <p:cNvSpPr>
            <a:spLocks noGrp="1"/>
          </p:cNvSpPr>
          <p:nvPr>
            <p:ph type="sldNum" sz="quarter" idx="2"/>
          </p:nvPr>
        </p:nvSpPr>
        <p:spPr>
          <a:xfrm>
            <a:off x="11551920" y="6600629"/>
            <a:ext cx="640080" cy="276999"/>
          </a:xfrm>
        </p:spPr>
        <p:txBody>
          <a:bodyPr/>
          <a:lstStyle/>
          <a:p>
            <a:fld id="{86CB4B4D-7CA3-9044-876B-883B54F8677D}" type="slidenum">
              <a:rPr lang="en-US" sz="1200" b="1" dirty="0" smtClean="0">
                <a:solidFill>
                  <a:schemeClr val="bg1"/>
                </a:solidFill>
              </a:rPr>
              <a:t>11</a:t>
            </a:fld>
            <a:endParaRPr lang="en-US" sz="1200" b="1">
              <a:solidFill>
                <a:schemeClr val="bg1"/>
              </a:solidFill>
              <a:cs typeface="Arial"/>
            </a:endParaRPr>
          </a:p>
        </p:txBody>
      </p:sp>
      <p:pic>
        <p:nvPicPr>
          <p:cNvPr id="5" name="Picture 4" descr="A picture containing drawing&#10;&#10;Description automatically generated">
            <a:extLst>
              <a:ext uri="{FF2B5EF4-FFF2-40B4-BE49-F238E27FC236}">
                <a16:creationId xmlns:a16="http://schemas.microsoft.com/office/drawing/2014/main" id="{EC07702E-8DB5-43FC-9A6D-1E0E7E2B01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7873" y="2770992"/>
            <a:ext cx="1236254" cy="1316013"/>
          </a:xfrm>
          <a:prstGeom prst="rect">
            <a:avLst/>
          </a:prstGeom>
          <a:ln w="50800">
            <a:solidFill>
              <a:schemeClr val="bg1"/>
            </a:solidFill>
          </a:ln>
        </p:spPr>
      </p:pic>
      <p:sp>
        <p:nvSpPr>
          <p:cNvPr id="6" name="TextBox 5">
            <a:extLst>
              <a:ext uri="{FF2B5EF4-FFF2-40B4-BE49-F238E27FC236}">
                <a16:creationId xmlns:a16="http://schemas.microsoft.com/office/drawing/2014/main" id="{CFD8E861-4C4C-4F85-8974-EC3EBE9CF064}"/>
              </a:ext>
            </a:extLst>
          </p:cNvPr>
          <p:cNvSpPr txBox="1"/>
          <p:nvPr/>
        </p:nvSpPr>
        <p:spPr>
          <a:xfrm>
            <a:off x="417094" y="3846374"/>
            <a:ext cx="4732422" cy="1261884"/>
          </a:xfrm>
          <a:prstGeom prst="rect">
            <a:avLst/>
          </a:prstGeom>
          <a:noFill/>
        </p:spPr>
        <p:txBody>
          <a:bodyPr wrap="square" rtlCol="0">
            <a:spAutoFit/>
          </a:bodyPr>
          <a:lstStyle/>
          <a:p>
            <a:r>
              <a:rPr lang="en-US" sz="2800" b="1" u="sng" dirty="0">
                <a:solidFill>
                  <a:schemeClr val="bg1"/>
                </a:solidFill>
              </a:rPr>
              <a:t>Contact:</a:t>
            </a:r>
            <a:br>
              <a:rPr lang="en-US" sz="2400" b="1" dirty="0">
                <a:solidFill>
                  <a:schemeClr val="bg1"/>
                </a:solidFill>
              </a:rPr>
            </a:br>
            <a:r>
              <a:rPr lang="en-US" sz="2400" b="1" dirty="0">
                <a:solidFill>
                  <a:schemeClr val="bg1"/>
                </a:solidFill>
              </a:rPr>
              <a:t>Sharmin Syed</a:t>
            </a:r>
          </a:p>
          <a:p>
            <a:r>
              <a:rPr lang="en-US" sz="2400" b="1" dirty="0">
                <a:solidFill>
                  <a:schemeClr val="bg1"/>
                </a:solidFill>
              </a:rPr>
              <a:t>syed.sharmin@epa.gov</a:t>
            </a:r>
            <a:endParaRPr lang="en-US" sz="2400" dirty="0">
              <a:solidFill>
                <a:schemeClr val="bg1"/>
              </a:solidFill>
            </a:endParaRPr>
          </a:p>
        </p:txBody>
      </p:sp>
      <p:sp>
        <p:nvSpPr>
          <p:cNvPr id="10" name="TextBox 9">
            <a:extLst>
              <a:ext uri="{FF2B5EF4-FFF2-40B4-BE49-F238E27FC236}">
                <a16:creationId xmlns:a16="http://schemas.microsoft.com/office/drawing/2014/main" id="{8C020FE8-DA0A-4920-B4BA-6ACE24598249}"/>
              </a:ext>
            </a:extLst>
          </p:cNvPr>
          <p:cNvSpPr txBox="1"/>
          <p:nvPr/>
        </p:nvSpPr>
        <p:spPr>
          <a:xfrm>
            <a:off x="7106653" y="3846374"/>
            <a:ext cx="4445267" cy="2646878"/>
          </a:xfrm>
          <a:prstGeom prst="rect">
            <a:avLst/>
          </a:prstGeom>
          <a:noFill/>
        </p:spPr>
        <p:txBody>
          <a:bodyPr wrap="square" rtlCol="0">
            <a:spAutoFit/>
          </a:bodyPr>
          <a:lstStyle/>
          <a:p>
            <a:r>
              <a:rPr lang="en-US" sz="2800" b="1" u="sng">
                <a:solidFill>
                  <a:schemeClr val="bg1"/>
                </a:solidFill>
              </a:rPr>
              <a:t>Connect:</a:t>
            </a:r>
          </a:p>
          <a:p>
            <a:pPr marL="342900" indent="-342900">
              <a:buFont typeface="Arial" panose="020B0604020202020204" pitchFamily="34" charset="0"/>
              <a:buChar char="•"/>
            </a:pPr>
            <a:r>
              <a:rPr lang="en-US" sz="2400">
                <a:solidFill>
                  <a:schemeClr val="bg1"/>
                </a:solidFill>
                <a:hlinkClick r:id="rId4">
                  <a:extLst>
                    <a:ext uri="{A12FA001-AC4F-418D-AE19-62706E023703}">
                      <ahyp:hlinkClr xmlns:ahyp="http://schemas.microsoft.com/office/drawing/2018/hyperlinkcolor" val="tx"/>
                    </a:ext>
                  </a:extLst>
                </a:hlinkClick>
              </a:rPr>
              <a:t>www.epa.gov/agstar</a:t>
            </a:r>
            <a:endParaRPr lang="en-US" sz="2400">
              <a:solidFill>
                <a:schemeClr val="bg1"/>
              </a:solidFill>
            </a:endParaRPr>
          </a:p>
          <a:p>
            <a:pPr marL="342900" indent="-342900">
              <a:buFont typeface="Arial" panose="020B0604020202020204" pitchFamily="34" charset="0"/>
              <a:buChar char="•"/>
            </a:pPr>
            <a:r>
              <a:rPr lang="en-US" sz="2400">
                <a:solidFill>
                  <a:schemeClr val="bg1"/>
                </a:solidFill>
              </a:rPr>
              <a:t>Subscribe to our newsletter</a:t>
            </a:r>
          </a:p>
          <a:p>
            <a:pPr marL="342900" indent="-342900">
              <a:buFont typeface="Arial" panose="020B0604020202020204" pitchFamily="34" charset="0"/>
              <a:buChar char="•"/>
            </a:pPr>
            <a:r>
              <a:rPr lang="en-US" sz="2400">
                <a:solidFill>
                  <a:schemeClr val="bg1"/>
                </a:solidFill>
              </a:rPr>
              <a:t>Technical information and resources</a:t>
            </a:r>
          </a:p>
          <a:p>
            <a:endParaRPr lang="en-US" sz="2400" b="1">
              <a:solidFill>
                <a:schemeClr val="bg1"/>
              </a:solidFill>
            </a:endParaRPr>
          </a:p>
          <a:p>
            <a:endParaRPr lang="en-US"/>
          </a:p>
        </p:txBody>
      </p:sp>
      <p:pic>
        <p:nvPicPr>
          <p:cNvPr id="4" name="Picture 3" descr="A picture containing drawing&#10;&#10;Description automatically generated">
            <a:extLst>
              <a:ext uri="{FF2B5EF4-FFF2-40B4-BE49-F238E27FC236}">
                <a16:creationId xmlns:a16="http://schemas.microsoft.com/office/drawing/2014/main" id="{16989F8C-6C43-B366-8AEE-6E76F4607A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035" y="6145549"/>
            <a:ext cx="505993" cy="538637"/>
          </a:xfrm>
          <a:prstGeom prst="rect">
            <a:avLst/>
          </a:prstGeom>
          <a:ln w="38100">
            <a:solidFill>
              <a:schemeClr val="bg1"/>
            </a:solidFill>
          </a:ln>
        </p:spPr>
      </p:pic>
    </p:spTree>
    <p:extLst>
      <p:ext uri="{BB962C8B-B14F-4D97-AF65-F5344CB8AC3E}">
        <p14:creationId xmlns:p14="http://schemas.microsoft.com/office/powerpoint/2010/main" val="1111377819"/>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FB740-A636-4E8D-A42D-7E47145720DD}"/>
              </a:ext>
            </a:extLst>
          </p:cNvPr>
          <p:cNvSpPr>
            <a:spLocks noGrp="1"/>
          </p:cNvSpPr>
          <p:nvPr>
            <p:ph type="title"/>
          </p:nvPr>
        </p:nvSpPr>
        <p:spPr/>
        <p:txBody>
          <a:bodyPr/>
          <a:lstStyle/>
          <a:p>
            <a:r>
              <a:rPr lang="en-US"/>
              <a:t>Project Example: Creating Value from Coproducts</a:t>
            </a:r>
          </a:p>
        </p:txBody>
      </p:sp>
      <p:sp>
        <p:nvSpPr>
          <p:cNvPr id="5" name="Slide Number Placeholder 4">
            <a:extLst>
              <a:ext uri="{FF2B5EF4-FFF2-40B4-BE49-F238E27FC236}">
                <a16:creationId xmlns:a16="http://schemas.microsoft.com/office/drawing/2014/main" id="{07A79BA2-BE18-41F4-903C-D70F92D4A514}"/>
              </a:ext>
            </a:extLst>
          </p:cNvPr>
          <p:cNvSpPr>
            <a:spLocks noGrp="1"/>
          </p:cNvSpPr>
          <p:nvPr>
            <p:ph type="sldNum" sz="quarter" idx="12"/>
          </p:nvPr>
        </p:nvSpPr>
        <p:spPr>
          <a:xfrm>
            <a:off x="11551920" y="6600628"/>
            <a:ext cx="640080" cy="276999"/>
          </a:xfrm>
        </p:spPr>
        <p:txBody>
          <a:bodyPr/>
          <a:lstStyle/>
          <a:p>
            <a:fld id="{CA8D9AD5-F248-4919-864A-CFD76CC027D6}" type="slidenum">
              <a:rPr lang="en-US" sz="1200" dirty="0" smtClean="0">
                <a:solidFill>
                  <a:schemeClr val="bg1"/>
                </a:solidFill>
              </a:rPr>
              <a:pPr/>
              <a:t>12</a:t>
            </a:fld>
            <a:endParaRPr lang="en-US" sz="1200">
              <a:solidFill>
                <a:schemeClr val="bg1"/>
              </a:solidFill>
            </a:endParaRPr>
          </a:p>
        </p:txBody>
      </p:sp>
      <p:pic>
        <p:nvPicPr>
          <p:cNvPr id="36" name="Content Placeholder 35">
            <a:extLst>
              <a:ext uri="{FF2B5EF4-FFF2-40B4-BE49-F238E27FC236}">
                <a16:creationId xmlns:a16="http://schemas.microsoft.com/office/drawing/2014/main" id="{D500F14B-F737-44D1-893C-C0DA1382D413}"/>
              </a:ext>
            </a:extLst>
          </p:cNvPr>
          <p:cNvPicPr>
            <a:picLocks noGrp="1" noChangeAspect="1"/>
          </p:cNvPicPr>
          <p:nvPr>
            <p:ph idx="1"/>
          </p:nvPr>
        </p:nvPicPr>
        <p:blipFill>
          <a:blip r:embed="rId3"/>
          <a:stretch>
            <a:fillRect/>
          </a:stretch>
        </p:blipFill>
        <p:spPr>
          <a:xfrm>
            <a:off x="651484" y="1428750"/>
            <a:ext cx="11126099" cy="4806950"/>
          </a:xfrm>
          <a:prstGeom prst="rect">
            <a:avLst/>
          </a:prstGeom>
        </p:spPr>
      </p:pic>
      <p:pic>
        <p:nvPicPr>
          <p:cNvPr id="3" name="Picture 2" descr="A picture containing drawing&#10;&#10;Description automatically generated">
            <a:extLst>
              <a:ext uri="{FF2B5EF4-FFF2-40B4-BE49-F238E27FC236}">
                <a16:creationId xmlns:a16="http://schemas.microsoft.com/office/drawing/2014/main" id="{E9FCFBE1-A1C0-15DE-245D-394E98AFD7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035" y="6145549"/>
            <a:ext cx="505993" cy="538637"/>
          </a:xfrm>
          <a:prstGeom prst="rect">
            <a:avLst/>
          </a:prstGeom>
          <a:ln w="38100">
            <a:solidFill>
              <a:schemeClr val="bg1"/>
            </a:solidFill>
          </a:ln>
        </p:spPr>
      </p:pic>
    </p:spTree>
    <p:extLst>
      <p:ext uri="{BB962C8B-B14F-4D97-AF65-F5344CB8AC3E}">
        <p14:creationId xmlns:p14="http://schemas.microsoft.com/office/powerpoint/2010/main" val="1735978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9801443-382E-4598-927A-DFC52BA72F3E}"/>
              </a:ext>
            </a:extLst>
          </p:cNvPr>
          <p:cNvSpPr>
            <a:spLocks noGrp="1"/>
          </p:cNvSpPr>
          <p:nvPr>
            <p:ph type="sldNum" sz="quarter" idx="12"/>
          </p:nvPr>
        </p:nvSpPr>
        <p:spPr>
          <a:xfrm>
            <a:off x="11551920" y="6600629"/>
            <a:ext cx="640080" cy="276999"/>
          </a:xfrm>
        </p:spPr>
        <p:txBody>
          <a:bodyPr/>
          <a:lstStyle/>
          <a:p>
            <a:fld id="{CA8D9AD5-F248-4919-864A-CFD76CC027D6}" type="slidenum">
              <a:rPr lang="en-US" sz="1200" b="1" smtClean="0">
                <a:solidFill>
                  <a:schemeClr val="tx1"/>
                </a:solidFill>
              </a:rPr>
              <a:pPr/>
              <a:t>13</a:t>
            </a:fld>
            <a:endParaRPr lang="en-US" sz="1200" b="1">
              <a:solidFill>
                <a:schemeClr val="tx1"/>
              </a:solidFill>
            </a:endParaRPr>
          </a:p>
        </p:txBody>
      </p:sp>
      <p:pic>
        <p:nvPicPr>
          <p:cNvPr id="6" name="Picture 5" descr="A building with a grassy field&#10;&#10;Description automatically generated">
            <a:extLst>
              <a:ext uri="{FF2B5EF4-FFF2-40B4-BE49-F238E27FC236}">
                <a16:creationId xmlns:a16="http://schemas.microsoft.com/office/drawing/2014/main" id="{0AD28D49-C202-423A-BD6C-02B4732C6663}"/>
              </a:ext>
            </a:extLst>
          </p:cNvPr>
          <p:cNvPicPr>
            <a:picLocks noChangeAspect="1"/>
          </p:cNvPicPr>
          <p:nvPr/>
        </p:nvPicPr>
        <p:blipFill rotWithShape="1">
          <a:blip r:embed="rId2">
            <a:extLst>
              <a:ext uri="{28A0092B-C50C-407E-A947-70E740481C1C}">
                <a14:useLocalDpi xmlns:a14="http://schemas.microsoft.com/office/drawing/2010/main" val="0"/>
              </a:ext>
            </a:extLst>
          </a:blip>
          <a:srcRect t="7527"/>
          <a:stretch/>
        </p:blipFill>
        <p:spPr>
          <a:xfrm>
            <a:off x="2134696" y="404451"/>
            <a:ext cx="7922607" cy="3907358"/>
          </a:xfrm>
          <a:prstGeom prst="rect">
            <a:avLst/>
          </a:prstGeom>
        </p:spPr>
      </p:pic>
      <p:sp>
        <p:nvSpPr>
          <p:cNvPr id="2" name="Title 1">
            <a:extLst>
              <a:ext uri="{FF2B5EF4-FFF2-40B4-BE49-F238E27FC236}">
                <a16:creationId xmlns:a16="http://schemas.microsoft.com/office/drawing/2014/main" id="{D6120E4E-161B-4A0A-98DE-A6A1DDD8D0BA}"/>
              </a:ext>
            </a:extLst>
          </p:cNvPr>
          <p:cNvSpPr>
            <a:spLocks noGrp="1"/>
          </p:cNvSpPr>
          <p:nvPr>
            <p:ph type="title"/>
          </p:nvPr>
        </p:nvSpPr>
        <p:spPr>
          <a:xfrm>
            <a:off x="1256369" y="4474755"/>
            <a:ext cx="9679259" cy="1772793"/>
          </a:xfrm>
        </p:spPr>
        <p:txBody>
          <a:bodyPr/>
          <a:lstStyle/>
          <a:p>
            <a:r>
              <a:rPr lang="en-US">
                <a:latin typeface="Arial Rounded MT Bold"/>
              </a:rPr>
              <a:t>Decision-Support Tools for Anaerobic Digestion</a:t>
            </a:r>
            <a:endParaRPr lang="en-US">
              <a:latin typeface="Arial Rounded MT Bold" panose="020F0704030504030204" pitchFamily="34" charset="0"/>
            </a:endParaRPr>
          </a:p>
        </p:txBody>
      </p:sp>
    </p:spTree>
    <p:extLst>
      <p:ext uri="{BB962C8B-B14F-4D97-AF65-F5344CB8AC3E}">
        <p14:creationId xmlns:p14="http://schemas.microsoft.com/office/powerpoint/2010/main" val="1643612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2942" y="1783701"/>
            <a:ext cx="5417481" cy="3939540"/>
          </a:xfrm>
        </p:spPr>
        <p:txBody>
          <a:bodyPr vert="horz" wrap="square" lIns="91440" tIns="45720" rIns="91440" bIns="45720" rtlCol="0" anchor="t">
            <a:spAutoFit/>
          </a:bodyPr>
          <a:lstStyle/>
          <a:p>
            <a:pPr>
              <a:spcBef>
                <a:spcPts val="300"/>
              </a:spcBef>
            </a:pPr>
            <a:r>
              <a:rPr lang="en-US" sz="2000"/>
              <a:t>EPA Biogas Toolkit includes </a:t>
            </a:r>
            <a:r>
              <a:rPr lang="en-US" sz="2000" b="1"/>
              <a:t>38 tools and resources</a:t>
            </a:r>
            <a:r>
              <a:rPr lang="en-US" sz="2000"/>
              <a:t> to facilitate biogas project development.</a:t>
            </a:r>
            <a:endParaRPr lang="en-US" sz="2000">
              <a:ea typeface="Open Sans"/>
              <a:cs typeface="Open Sans"/>
            </a:endParaRPr>
          </a:p>
          <a:p>
            <a:pPr>
              <a:spcBef>
                <a:spcPts val="300"/>
              </a:spcBef>
            </a:pPr>
            <a:endParaRPr lang="en-US" sz="2000">
              <a:ea typeface="Open Sans"/>
              <a:cs typeface="Open Sans"/>
            </a:endParaRPr>
          </a:p>
          <a:p>
            <a:pPr>
              <a:spcBef>
                <a:spcPts val="300"/>
              </a:spcBef>
            </a:pPr>
            <a:r>
              <a:rPr lang="en-US" sz="2000" b="1"/>
              <a:t>Roadmap for planning and implementing biogas projects</a:t>
            </a:r>
            <a:r>
              <a:rPr lang="en-US" sz="2000"/>
              <a:t> and quantifying economic and environmental impacts</a:t>
            </a:r>
            <a:endParaRPr lang="en-US" sz="2000">
              <a:ea typeface="Open Sans"/>
              <a:cs typeface="Open Sans"/>
            </a:endParaRPr>
          </a:p>
          <a:p>
            <a:pPr>
              <a:spcBef>
                <a:spcPts val="300"/>
              </a:spcBef>
            </a:pPr>
            <a:endParaRPr lang="en-US" sz="2000">
              <a:ea typeface="Open Sans"/>
              <a:cs typeface="Open Sans"/>
            </a:endParaRPr>
          </a:p>
          <a:p>
            <a:pPr>
              <a:spcBef>
                <a:spcPts val="300"/>
              </a:spcBef>
            </a:pPr>
            <a:r>
              <a:rPr lang="en-US" sz="2000" b="1"/>
              <a:t>Audience:</a:t>
            </a:r>
            <a:r>
              <a:rPr lang="en-US" sz="2000"/>
              <a:t> Project implementers, developers, financiers, and policymakers.</a:t>
            </a:r>
            <a:endParaRPr lang="en-US" sz="2000">
              <a:ea typeface="Open Sans"/>
              <a:cs typeface="Open Sans"/>
            </a:endParaRPr>
          </a:p>
        </p:txBody>
      </p:sp>
      <p:sp>
        <p:nvSpPr>
          <p:cNvPr id="4" name="Slide Number Placeholder 3"/>
          <p:cNvSpPr>
            <a:spLocks noGrp="1"/>
          </p:cNvSpPr>
          <p:nvPr>
            <p:ph type="sldNum" sz="quarter" idx="12"/>
          </p:nvPr>
        </p:nvSpPr>
        <p:spPr>
          <a:xfrm>
            <a:off x="11551920" y="6585239"/>
            <a:ext cx="640080" cy="307777"/>
          </a:xfrm>
        </p:spPr>
        <p:txBody>
          <a:bodyPr/>
          <a:lstStyle/>
          <a:p>
            <a:fld id="{CA8D9AD5-F248-4919-864A-CFD76CC027D6}" type="slidenum">
              <a:rPr lang="en-US" sz="1400" smtClean="0"/>
              <a:t>14</a:t>
            </a:fld>
            <a:endParaRPr lang="en-US" sz="1400"/>
          </a:p>
        </p:txBody>
      </p:sp>
      <p:pic>
        <p:nvPicPr>
          <p:cNvPr id="6" name="Picture 5">
            <a:extLst>
              <a:ext uri="{FF2B5EF4-FFF2-40B4-BE49-F238E27FC236}">
                <a16:creationId xmlns:a16="http://schemas.microsoft.com/office/drawing/2014/main" id="{81E08C6B-19DE-452D-8C08-267D76E08E47}"/>
              </a:ext>
            </a:extLst>
          </p:cNvPr>
          <p:cNvPicPr>
            <a:picLocks noChangeAspect="1"/>
          </p:cNvPicPr>
          <p:nvPr/>
        </p:nvPicPr>
        <p:blipFill>
          <a:blip r:embed="rId3"/>
          <a:stretch>
            <a:fillRect/>
          </a:stretch>
        </p:blipFill>
        <p:spPr>
          <a:xfrm>
            <a:off x="5898845" y="1504807"/>
            <a:ext cx="5847483" cy="1283469"/>
          </a:xfrm>
          <a:prstGeom prst="rect">
            <a:avLst/>
          </a:prstGeom>
        </p:spPr>
      </p:pic>
      <p:pic>
        <p:nvPicPr>
          <p:cNvPr id="8" name="Picture 7">
            <a:extLst>
              <a:ext uri="{FF2B5EF4-FFF2-40B4-BE49-F238E27FC236}">
                <a16:creationId xmlns:a16="http://schemas.microsoft.com/office/drawing/2014/main" id="{3500EEDE-A94D-4865-98F4-A2E5A41281C2}"/>
              </a:ext>
            </a:extLst>
          </p:cNvPr>
          <p:cNvPicPr>
            <a:picLocks noChangeAspect="1"/>
          </p:cNvPicPr>
          <p:nvPr/>
        </p:nvPicPr>
        <p:blipFill rotWithShape="1">
          <a:blip r:embed="rId4"/>
          <a:srcRect l="27725" t="17126" r="30562" b="39030"/>
          <a:stretch/>
        </p:blipFill>
        <p:spPr>
          <a:xfrm>
            <a:off x="5858985" y="2859826"/>
            <a:ext cx="5929676" cy="3505752"/>
          </a:xfrm>
          <a:prstGeom prst="rect">
            <a:avLst/>
          </a:prstGeom>
        </p:spPr>
      </p:pic>
      <p:sp>
        <p:nvSpPr>
          <p:cNvPr id="2" name="Title 1"/>
          <p:cNvSpPr>
            <a:spLocks noGrp="1"/>
          </p:cNvSpPr>
          <p:nvPr>
            <p:ph type="title"/>
          </p:nvPr>
        </p:nvSpPr>
        <p:spPr>
          <a:xfrm>
            <a:off x="1" y="1"/>
            <a:ext cx="12192000" cy="1371140"/>
          </a:xfrm>
        </p:spPr>
        <p:txBody>
          <a:bodyPr>
            <a:normAutofit/>
          </a:bodyPr>
          <a:lstStyle/>
          <a:p>
            <a:r>
              <a:rPr lang="en-US" b="1"/>
              <a:t>EPA Biogas Toolkit</a:t>
            </a:r>
          </a:p>
        </p:txBody>
      </p:sp>
      <p:pic>
        <p:nvPicPr>
          <p:cNvPr id="5" name="Picture 4" descr="A picture containing drawing&#10;&#10;Description automatically generated">
            <a:extLst>
              <a:ext uri="{FF2B5EF4-FFF2-40B4-BE49-F238E27FC236}">
                <a16:creationId xmlns:a16="http://schemas.microsoft.com/office/drawing/2014/main" id="{CF59E676-7A0C-81F8-9F91-EEA86BC28E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035" y="6145549"/>
            <a:ext cx="505993" cy="538637"/>
          </a:xfrm>
          <a:prstGeom prst="rect">
            <a:avLst/>
          </a:prstGeom>
          <a:ln w="38100">
            <a:solidFill>
              <a:schemeClr val="bg1"/>
            </a:solidFill>
          </a:ln>
        </p:spPr>
      </p:pic>
    </p:spTree>
    <p:extLst>
      <p:ext uri="{BB962C8B-B14F-4D97-AF65-F5344CB8AC3E}">
        <p14:creationId xmlns:p14="http://schemas.microsoft.com/office/powerpoint/2010/main" val="808642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18BA4-7F64-B9E7-DD35-EAA936340528}"/>
              </a:ext>
            </a:extLst>
          </p:cNvPr>
          <p:cNvSpPr>
            <a:spLocks noGrp="1"/>
          </p:cNvSpPr>
          <p:nvPr>
            <p:ph type="title"/>
          </p:nvPr>
        </p:nvSpPr>
        <p:spPr/>
        <p:txBody>
          <a:bodyPr/>
          <a:lstStyle/>
          <a:p>
            <a:r>
              <a:rPr lang="en-US">
                <a:latin typeface="Arial Black"/>
              </a:rPr>
              <a:t>AD Project Development Handbook </a:t>
            </a:r>
            <a:endParaRPr lang="en-US"/>
          </a:p>
        </p:txBody>
      </p:sp>
      <p:sp>
        <p:nvSpPr>
          <p:cNvPr id="3" name="Content Placeholder 2">
            <a:extLst>
              <a:ext uri="{FF2B5EF4-FFF2-40B4-BE49-F238E27FC236}">
                <a16:creationId xmlns:a16="http://schemas.microsoft.com/office/drawing/2014/main" id="{BD6A2A52-D56C-B268-BB45-BCF891DA2C8C}"/>
              </a:ext>
            </a:extLst>
          </p:cNvPr>
          <p:cNvSpPr>
            <a:spLocks noGrp="1"/>
          </p:cNvSpPr>
          <p:nvPr>
            <p:ph sz="half" idx="1"/>
          </p:nvPr>
        </p:nvSpPr>
        <p:spPr>
          <a:xfrm>
            <a:off x="261620" y="1372785"/>
            <a:ext cx="6995583" cy="4833027"/>
          </a:xfrm>
        </p:spPr>
        <p:txBody>
          <a:bodyPr vert="horz" lIns="91440" tIns="45720" rIns="91440" bIns="45720" rtlCol="0" anchor="t">
            <a:noAutofit/>
          </a:bodyPr>
          <a:lstStyle/>
          <a:p>
            <a:r>
              <a:rPr lang="en-US">
                <a:cs typeface="Arial"/>
              </a:rPr>
              <a:t>The latest knowledge in the industry on best practices for anaerobic digestion (AD)/ biogas systems.</a:t>
            </a:r>
          </a:p>
          <a:p>
            <a:r>
              <a:rPr lang="en-US" b="1">
                <a:cs typeface="Arial"/>
              </a:rPr>
              <a:t>Goal</a:t>
            </a:r>
            <a:r>
              <a:rPr lang="en-US">
                <a:cs typeface="Arial"/>
              </a:rPr>
              <a:t>: ensure long-term success for AD/ biogas systems by providing a framework for project development.</a:t>
            </a:r>
          </a:p>
          <a:p>
            <a:r>
              <a:rPr lang="en-US" b="1">
                <a:cs typeface="Arial"/>
              </a:rPr>
              <a:t>Primary audience</a:t>
            </a:r>
            <a:r>
              <a:rPr lang="en-US">
                <a:cs typeface="Arial"/>
              </a:rPr>
              <a:t>: Anyone interested in AD/biogas systems as a farm manure management option  </a:t>
            </a:r>
          </a:p>
          <a:p>
            <a:pPr lvl="1"/>
            <a:r>
              <a:rPr lang="en-US">
                <a:cs typeface="Arial"/>
              </a:rPr>
              <a:t>Policy makers</a:t>
            </a:r>
          </a:p>
          <a:p>
            <a:pPr lvl="1"/>
            <a:r>
              <a:rPr lang="en-US">
                <a:cs typeface="Arial"/>
              </a:rPr>
              <a:t>Farmers</a:t>
            </a:r>
          </a:p>
          <a:p>
            <a:pPr lvl="1"/>
            <a:r>
              <a:rPr lang="en-US">
                <a:cs typeface="Arial"/>
              </a:rPr>
              <a:t>Financiers/ investors</a:t>
            </a:r>
          </a:p>
          <a:p>
            <a:pPr lvl="1"/>
            <a:r>
              <a:rPr lang="en-US">
                <a:cs typeface="Arial"/>
              </a:rPr>
              <a:t>Private Developers</a:t>
            </a:r>
          </a:p>
        </p:txBody>
      </p:sp>
      <p:sp>
        <p:nvSpPr>
          <p:cNvPr id="6" name="Slide Number Placeholder 5">
            <a:extLst>
              <a:ext uri="{FF2B5EF4-FFF2-40B4-BE49-F238E27FC236}">
                <a16:creationId xmlns:a16="http://schemas.microsoft.com/office/drawing/2014/main" id="{310439B4-A3DC-F046-5339-0A4B2E539833}"/>
              </a:ext>
            </a:extLst>
          </p:cNvPr>
          <p:cNvSpPr>
            <a:spLocks noGrp="1"/>
          </p:cNvSpPr>
          <p:nvPr>
            <p:ph type="sldNum" sz="quarter" idx="12"/>
          </p:nvPr>
        </p:nvSpPr>
        <p:spPr>
          <a:xfrm>
            <a:off x="11551920" y="6585240"/>
            <a:ext cx="640080" cy="307777"/>
          </a:xfrm>
        </p:spPr>
        <p:txBody>
          <a:bodyPr/>
          <a:lstStyle/>
          <a:p>
            <a:fld id="{A0ECE5F2-81AA-4605-B028-6FBA391056AF}" type="slidenum">
              <a:rPr lang="en-US" sz="1400" b="1" dirty="0"/>
              <a:t>15</a:t>
            </a:fld>
            <a:endParaRPr lang="en-US" sz="1400" b="1"/>
          </a:p>
        </p:txBody>
      </p:sp>
      <p:pic>
        <p:nvPicPr>
          <p:cNvPr id="8" name="Picture 3" descr="AgSTAR 3rd Ed PDH Cover.png">
            <a:extLst>
              <a:ext uri="{FF2B5EF4-FFF2-40B4-BE49-F238E27FC236}">
                <a16:creationId xmlns:a16="http://schemas.microsoft.com/office/drawing/2014/main" id="{F65539B5-389E-A1DC-EAEF-76E37674A531}"/>
              </a:ext>
            </a:extLst>
          </p:cNvPr>
          <p:cNvPicPr>
            <a:picLocks noChangeAspect="1"/>
          </p:cNvPicPr>
          <p:nvPr/>
        </p:nvPicPr>
        <p:blipFill>
          <a:blip r:embed="rId3"/>
          <a:stretch>
            <a:fillRect/>
          </a:stretch>
        </p:blipFill>
        <p:spPr>
          <a:xfrm>
            <a:off x="7663169" y="1319599"/>
            <a:ext cx="4027817" cy="5159211"/>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FE779C23-7487-EC9C-7E79-355A0634ED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035" y="6145549"/>
            <a:ext cx="505993" cy="538637"/>
          </a:xfrm>
          <a:prstGeom prst="rect">
            <a:avLst/>
          </a:prstGeom>
          <a:ln w="38100">
            <a:solidFill>
              <a:schemeClr val="bg1"/>
            </a:solidFill>
          </a:ln>
        </p:spPr>
      </p:pic>
    </p:spTree>
    <p:extLst>
      <p:ext uri="{BB962C8B-B14F-4D97-AF65-F5344CB8AC3E}">
        <p14:creationId xmlns:p14="http://schemas.microsoft.com/office/powerpoint/2010/main" val="3503423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18BA4-7F64-B9E7-DD35-EAA936340528}"/>
              </a:ext>
            </a:extLst>
          </p:cNvPr>
          <p:cNvSpPr>
            <a:spLocks noGrp="1"/>
          </p:cNvSpPr>
          <p:nvPr>
            <p:ph type="title"/>
          </p:nvPr>
        </p:nvSpPr>
        <p:spPr/>
        <p:txBody>
          <a:bodyPr/>
          <a:lstStyle/>
          <a:p>
            <a:r>
              <a:rPr lang="en-US">
                <a:latin typeface="Arial Black"/>
              </a:rPr>
              <a:t>Handbook Overview </a:t>
            </a:r>
            <a:endParaRPr lang="en-US"/>
          </a:p>
        </p:txBody>
      </p:sp>
      <p:sp>
        <p:nvSpPr>
          <p:cNvPr id="3" name="Content Placeholder 2">
            <a:extLst>
              <a:ext uri="{FF2B5EF4-FFF2-40B4-BE49-F238E27FC236}">
                <a16:creationId xmlns:a16="http://schemas.microsoft.com/office/drawing/2014/main" id="{BD6A2A52-D56C-B268-BB45-BCF891DA2C8C}"/>
              </a:ext>
            </a:extLst>
          </p:cNvPr>
          <p:cNvSpPr>
            <a:spLocks noGrp="1"/>
          </p:cNvSpPr>
          <p:nvPr>
            <p:ph sz="half" idx="1"/>
          </p:nvPr>
        </p:nvSpPr>
        <p:spPr>
          <a:xfrm>
            <a:off x="664028" y="1397568"/>
            <a:ext cx="6672580" cy="5023527"/>
          </a:xfrm>
        </p:spPr>
        <p:txBody>
          <a:bodyPr vert="horz" lIns="91440" tIns="45720" rIns="91440" bIns="45720" rtlCol="0" anchor="t">
            <a:normAutofit lnSpcReduction="10000"/>
          </a:bodyPr>
          <a:lstStyle/>
          <a:p>
            <a:pPr>
              <a:spcBef>
                <a:spcPts val="1500"/>
              </a:spcBef>
              <a:spcAft>
                <a:spcPct val="0"/>
              </a:spcAft>
              <a:buFont typeface="Arial,Sans-Serif" pitchFamily="34" charset="0"/>
              <a:buChar char="•"/>
            </a:pPr>
            <a:r>
              <a:rPr lang="en-US" sz="2200">
                <a:latin typeface="Arial"/>
                <a:cs typeface="Arial"/>
              </a:rPr>
              <a:t>11 Chapters that outline key considerations for farm-based digester projects</a:t>
            </a:r>
          </a:p>
          <a:p>
            <a:pPr lvl="1">
              <a:spcBef>
                <a:spcPts val="1500"/>
              </a:spcBef>
              <a:spcAft>
                <a:spcPct val="0"/>
              </a:spcAft>
              <a:buFont typeface="Wingdings,Sans-Serif" pitchFamily="34" charset="0"/>
              <a:buChar char="ü"/>
            </a:pPr>
            <a:r>
              <a:rPr lang="en-US">
                <a:latin typeface="Arial"/>
                <a:cs typeface="Arial"/>
              </a:rPr>
              <a:t>Process Fundamentals</a:t>
            </a:r>
          </a:p>
          <a:p>
            <a:pPr lvl="1">
              <a:spcBef>
                <a:spcPts val="1500"/>
              </a:spcBef>
              <a:spcAft>
                <a:spcPct val="0"/>
              </a:spcAft>
              <a:buFont typeface="Wingdings,Sans-Serif" pitchFamily="34" charset="0"/>
              <a:buChar char="ü"/>
            </a:pPr>
            <a:r>
              <a:rPr lang="en-US">
                <a:latin typeface="Arial"/>
                <a:cs typeface="Arial"/>
              </a:rPr>
              <a:t>Digester Feedstocks </a:t>
            </a:r>
          </a:p>
          <a:p>
            <a:pPr lvl="1">
              <a:spcBef>
                <a:spcPts val="1500"/>
              </a:spcBef>
              <a:spcAft>
                <a:spcPct val="0"/>
              </a:spcAft>
              <a:buFont typeface="Wingdings,Sans-Serif" pitchFamily="34" charset="0"/>
              <a:buChar char="ü"/>
            </a:pPr>
            <a:r>
              <a:rPr lang="en-US">
                <a:latin typeface="Arial"/>
                <a:cs typeface="Arial"/>
              </a:rPr>
              <a:t>Products and Equipment - Energy and Digestate </a:t>
            </a:r>
          </a:p>
          <a:p>
            <a:pPr lvl="1">
              <a:spcBef>
                <a:spcPts val="1500"/>
              </a:spcBef>
              <a:spcAft>
                <a:spcPct val="0"/>
              </a:spcAft>
              <a:buFont typeface="Wingdings,Sans-Serif" pitchFamily="34" charset="0"/>
              <a:buChar char="ü"/>
            </a:pPr>
            <a:r>
              <a:rPr lang="en-US">
                <a:latin typeface="Arial"/>
                <a:cs typeface="Arial"/>
              </a:rPr>
              <a:t>Economic and Financial Factors</a:t>
            </a:r>
          </a:p>
          <a:p>
            <a:pPr lvl="1">
              <a:spcBef>
                <a:spcPts val="1500"/>
              </a:spcBef>
              <a:spcAft>
                <a:spcPct val="0"/>
              </a:spcAft>
              <a:buFont typeface="Wingdings,Sans-Serif" pitchFamily="34" charset="0"/>
              <a:buChar char="ü"/>
            </a:pPr>
            <a:r>
              <a:rPr lang="en-US">
                <a:latin typeface="Arial"/>
                <a:cs typeface="Arial"/>
              </a:rPr>
              <a:t>Screening and Feasibility Assessments</a:t>
            </a:r>
          </a:p>
          <a:p>
            <a:pPr lvl="1">
              <a:spcBef>
                <a:spcPts val="1500"/>
              </a:spcBef>
              <a:spcAft>
                <a:spcPct val="0"/>
              </a:spcAft>
              <a:buFont typeface="Wingdings,Sans-Serif" pitchFamily="34" charset="0"/>
              <a:buChar char="ü"/>
            </a:pPr>
            <a:r>
              <a:rPr lang="en-US" sz="2000">
                <a:latin typeface="Arial"/>
                <a:cs typeface="Arial"/>
              </a:rPr>
              <a:t>Business Relationships</a:t>
            </a:r>
          </a:p>
          <a:p>
            <a:pPr lvl="1">
              <a:spcBef>
                <a:spcPts val="1500"/>
              </a:spcBef>
              <a:spcAft>
                <a:spcPct val="0"/>
              </a:spcAft>
              <a:buFont typeface="Wingdings,Sans-Serif" pitchFamily="34" charset="0"/>
              <a:buChar char="ü"/>
            </a:pPr>
            <a:r>
              <a:rPr lang="en-US" sz="2000">
                <a:latin typeface="Arial"/>
                <a:cs typeface="Arial"/>
              </a:rPr>
              <a:t>Permitting</a:t>
            </a:r>
          </a:p>
          <a:p>
            <a:pPr lvl="1">
              <a:spcBef>
                <a:spcPts val="1500"/>
              </a:spcBef>
              <a:spcAft>
                <a:spcPct val="0"/>
              </a:spcAft>
              <a:buFont typeface="Wingdings,Sans-Serif" pitchFamily="34" charset="0"/>
              <a:buChar char="ü"/>
            </a:pPr>
            <a:r>
              <a:rPr lang="en-US" sz="2000">
                <a:latin typeface="Arial"/>
                <a:cs typeface="Arial"/>
              </a:rPr>
              <a:t>Public and Community Outreach</a:t>
            </a:r>
          </a:p>
          <a:p>
            <a:pPr lvl="1">
              <a:spcBef>
                <a:spcPts val="1500"/>
              </a:spcBef>
              <a:spcAft>
                <a:spcPct val="0"/>
              </a:spcAft>
              <a:buFont typeface="Wingdings,Sans-Serif" pitchFamily="34" charset="0"/>
              <a:buChar char="ü"/>
            </a:pPr>
            <a:r>
              <a:rPr lang="en-US" sz="2000">
                <a:latin typeface="Arial"/>
                <a:cs typeface="Arial"/>
              </a:rPr>
              <a:t>Safety, Operations and Maintenance</a:t>
            </a:r>
            <a:endParaRPr lang="en-US">
              <a:latin typeface="Arial"/>
            </a:endParaRPr>
          </a:p>
        </p:txBody>
      </p:sp>
      <p:sp>
        <p:nvSpPr>
          <p:cNvPr id="6" name="Slide Number Placeholder 5">
            <a:extLst>
              <a:ext uri="{FF2B5EF4-FFF2-40B4-BE49-F238E27FC236}">
                <a16:creationId xmlns:a16="http://schemas.microsoft.com/office/drawing/2014/main" id="{310439B4-A3DC-F046-5339-0A4B2E539833}"/>
              </a:ext>
            </a:extLst>
          </p:cNvPr>
          <p:cNvSpPr>
            <a:spLocks noGrp="1"/>
          </p:cNvSpPr>
          <p:nvPr>
            <p:ph type="sldNum" sz="quarter" idx="12"/>
          </p:nvPr>
        </p:nvSpPr>
        <p:spPr>
          <a:xfrm>
            <a:off x="11551920" y="6585240"/>
            <a:ext cx="640080" cy="307777"/>
          </a:xfrm>
        </p:spPr>
        <p:txBody>
          <a:bodyPr/>
          <a:lstStyle/>
          <a:p>
            <a:fld id="{A0ECE5F2-81AA-4605-B028-6FBA391056AF}" type="slidenum">
              <a:rPr lang="en-US" sz="1400" b="1" dirty="0"/>
              <a:t>16</a:t>
            </a:fld>
            <a:endParaRPr lang="en-US" b="1"/>
          </a:p>
        </p:txBody>
      </p:sp>
      <p:pic>
        <p:nvPicPr>
          <p:cNvPr id="8" name="Picture 3" descr="AgSTAR 3rd Ed PDH Cover.png">
            <a:extLst>
              <a:ext uri="{FF2B5EF4-FFF2-40B4-BE49-F238E27FC236}">
                <a16:creationId xmlns:a16="http://schemas.microsoft.com/office/drawing/2014/main" id="{F65539B5-389E-A1DC-EAEF-76E37674A531}"/>
              </a:ext>
            </a:extLst>
          </p:cNvPr>
          <p:cNvPicPr>
            <a:picLocks noChangeAspect="1"/>
          </p:cNvPicPr>
          <p:nvPr/>
        </p:nvPicPr>
        <p:blipFill>
          <a:blip r:embed="rId3"/>
          <a:stretch>
            <a:fillRect/>
          </a:stretch>
        </p:blipFill>
        <p:spPr>
          <a:xfrm>
            <a:off x="7663169" y="1319599"/>
            <a:ext cx="4027817" cy="5159211"/>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C9B7A224-4E43-F7B2-A3CA-640D8AB380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035" y="6145549"/>
            <a:ext cx="505993" cy="538637"/>
          </a:xfrm>
          <a:prstGeom prst="rect">
            <a:avLst/>
          </a:prstGeom>
          <a:ln w="38100">
            <a:solidFill>
              <a:schemeClr val="bg1"/>
            </a:solidFill>
          </a:ln>
        </p:spPr>
      </p:pic>
    </p:spTree>
    <p:extLst>
      <p:ext uri="{BB962C8B-B14F-4D97-AF65-F5344CB8AC3E}">
        <p14:creationId xmlns:p14="http://schemas.microsoft.com/office/powerpoint/2010/main" val="4041021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A5426B-2ACD-2BDA-26BA-B8A36C05371B}"/>
              </a:ext>
            </a:extLst>
          </p:cNvPr>
          <p:cNvSpPr>
            <a:spLocks noGrp="1"/>
          </p:cNvSpPr>
          <p:nvPr>
            <p:ph sz="half" idx="1"/>
          </p:nvPr>
        </p:nvSpPr>
        <p:spPr>
          <a:xfrm>
            <a:off x="264693" y="1493996"/>
            <a:ext cx="5333041" cy="5057633"/>
          </a:xfrm>
        </p:spPr>
        <p:txBody>
          <a:bodyPr vert="horz" lIns="91440" tIns="45720" rIns="91440" bIns="45720" rtlCol="0" anchor="t">
            <a:normAutofit/>
          </a:bodyPr>
          <a:lstStyle/>
          <a:p>
            <a:pPr fontAlgn="base">
              <a:spcBef>
                <a:spcPts val="0"/>
              </a:spcBef>
              <a:spcAft>
                <a:spcPts val="800"/>
              </a:spcAft>
            </a:pPr>
            <a:r>
              <a:rPr lang="en-US" b="1" i="0" u="none" strike="noStrike">
                <a:solidFill>
                  <a:schemeClr val="tx1">
                    <a:lumMod val="85000"/>
                    <a:lumOff val="15000"/>
                  </a:schemeClr>
                </a:solidFill>
                <a:effectLst/>
              </a:rPr>
              <a:t>Excel-based screening tool </a:t>
            </a:r>
            <a:r>
              <a:rPr lang="en-US" i="0" u="none" strike="noStrike">
                <a:solidFill>
                  <a:schemeClr val="tx1">
                    <a:lumMod val="85000"/>
                    <a:lumOff val="15000"/>
                  </a:schemeClr>
                </a:solidFill>
                <a:effectLst/>
              </a:rPr>
              <a:t>to assess potential feasibility of an anaerobic digestion project. The tool outputs include:</a:t>
            </a:r>
            <a:endParaRPr lang="en-US" i="0" u="none" strike="noStrike">
              <a:solidFill>
                <a:schemeClr val="tx1">
                  <a:lumMod val="85000"/>
                  <a:lumOff val="15000"/>
                </a:schemeClr>
              </a:solidFill>
              <a:effectLst/>
              <a:cs typeface="Arial"/>
            </a:endParaRPr>
          </a:p>
          <a:p>
            <a:pPr lvl="1" fontAlgn="base">
              <a:spcBef>
                <a:spcPts val="0"/>
              </a:spcBef>
              <a:spcAft>
                <a:spcPts val="800"/>
              </a:spcAft>
            </a:pPr>
            <a:r>
              <a:rPr lang="en-US" sz="2000">
                <a:solidFill>
                  <a:schemeClr val="tx1">
                    <a:lumMod val="85000"/>
                    <a:lumOff val="15000"/>
                  </a:schemeClr>
                </a:solidFill>
              </a:rPr>
              <a:t>A</a:t>
            </a:r>
            <a:r>
              <a:rPr lang="en-US" sz="2000" i="0" u="none" strike="noStrike">
                <a:solidFill>
                  <a:schemeClr val="tx1">
                    <a:lumMod val="85000"/>
                    <a:lumOff val="15000"/>
                  </a:schemeClr>
                </a:solidFill>
                <a:effectLst/>
              </a:rPr>
              <a:t>nnual biogas and digestate generation</a:t>
            </a:r>
            <a:endParaRPr lang="en-US" sz="2000" i="0" u="none" strike="noStrike">
              <a:solidFill>
                <a:schemeClr val="tx1">
                  <a:lumMod val="85000"/>
                  <a:lumOff val="15000"/>
                </a:schemeClr>
              </a:solidFill>
              <a:effectLst/>
              <a:cs typeface="Arial"/>
            </a:endParaRPr>
          </a:p>
          <a:p>
            <a:pPr lvl="1" fontAlgn="base">
              <a:spcBef>
                <a:spcPts val="0"/>
              </a:spcBef>
              <a:spcAft>
                <a:spcPts val="800"/>
              </a:spcAft>
            </a:pPr>
            <a:r>
              <a:rPr lang="en-US" sz="2000" i="0" u="none" strike="noStrike">
                <a:solidFill>
                  <a:schemeClr val="tx1">
                    <a:lumMod val="85000"/>
                    <a:lumOff val="15000"/>
                  </a:schemeClr>
                </a:solidFill>
                <a:effectLst/>
              </a:rPr>
              <a:t>Methane emissions reductions projections</a:t>
            </a:r>
            <a:endParaRPr lang="en-US" sz="2000" i="0" u="none" strike="noStrike">
              <a:solidFill>
                <a:schemeClr val="tx1">
                  <a:lumMod val="85000"/>
                  <a:lumOff val="15000"/>
                </a:schemeClr>
              </a:solidFill>
              <a:effectLst/>
              <a:cs typeface="Arial"/>
            </a:endParaRPr>
          </a:p>
          <a:p>
            <a:pPr lvl="1" fontAlgn="base">
              <a:spcBef>
                <a:spcPts val="0"/>
              </a:spcBef>
              <a:spcAft>
                <a:spcPts val="800"/>
              </a:spcAft>
            </a:pPr>
            <a:r>
              <a:rPr lang="en-US" sz="2000" i="0" u="none" strike="noStrike">
                <a:solidFill>
                  <a:schemeClr val="tx1">
                    <a:lumMod val="85000"/>
                    <a:lumOff val="15000"/>
                  </a:schemeClr>
                </a:solidFill>
                <a:effectLst/>
              </a:rPr>
              <a:t>Potential end uses of biogas</a:t>
            </a:r>
            <a:endParaRPr lang="en-US" sz="2000" i="0" u="none" strike="noStrike">
              <a:solidFill>
                <a:schemeClr val="tx1">
                  <a:lumMod val="85000"/>
                  <a:lumOff val="15000"/>
                </a:schemeClr>
              </a:solidFill>
              <a:effectLst/>
              <a:cs typeface="Arial"/>
            </a:endParaRPr>
          </a:p>
          <a:p>
            <a:pPr fontAlgn="base">
              <a:spcBef>
                <a:spcPts val="0"/>
              </a:spcBef>
              <a:spcAft>
                <a:spcPts val="800"/>
              </a:spcAft>
            </a:pPr>
            <a:r>
              <a:rPr lang="en-US" b="1" i="0" u="none" strike="noStrike">
                <a:solidFill>
                  <a:schemeClr val="tx1">
                    <a:lumMod val="85000"/>
                    <a:lumOff val="15000"/>
                  </a:schemeClr>
                </a:solidFill>
                <a:effectLst/>
              </a:rPr>
              <a:t>Primary audience:</a:t>
            </a:r>
            <a:endParaRPr lang="en-US" b="1" i="0" u="none" strike="noStrike">
              <a:solidFill>
                <a:schemeClr val="tx1">
                  <a:lumMod val="85000"/>
                  <a:lumOff val="15000"/>
                </a:schemeClr>
              </a:solidFill>
              <a:effectLst/>
              <a:cs typeface="Arial"/>
            </a:endParaRPr>
          </a:p>
          <a:p>
            <a:pPr lvl="1" fontAlgn="base">
              <a:spcBef>
                <a:spcPts val="0"/>
              </a:spcBef>
              <a:spcAft>
                <a:spcPts val="800"/>
              </a:spcAft>
            </a:pPr>
            <a:r>
              <a:rPr lang="en-US" sz="2000" i="0" u="none" strike="noStrike">
                <a:solidFill>
                  <a:schemeClr val="tx1">
                    <a:lumMod val="85000"/>
                    <a:lumOff val="15000"/>
                  </a:schemeClr>
                </a:solidFill>
                <a:effectLst/>
              </a:rPr>
              <a:t>Project proponents to understand the biogas potential of a proposed project</a:t>
            </a:r>
            <a:endParaRPr lang="en-US" sz="2000" i="0" u="none" strike="noStrike">
              <a:solidFill>
                <a:schemeClr val="tx1">
                  <a:lumMod val="85000"/>
                  <a:lumOff val="15000"/>
                </a:schemeClr>
              </a:solidFill>
              <a:effectLst/>
              <a:cs typeface="Arial"/>
            </a:endParaRPr>
          </a:p>
          <a:p>
            <a:pPr lvl="1" fontAlgn="base">
              <a:spcBef>
                <a:spcPts val="0"/>
              </a:spcBef>
              <a:spcAft>
                <a:spcPts val="800"/>
              </a:spcAft>
            </a:pPr>
            <a:r>
              <a:rPr lang="en-US" sz="2000" i="0" u="none" strike="noStrike">
                <a:solidFill>
                  <a:schemeClr val="tx1">
                    <a:lumMod val="85000"/>
                    <a:lumOff val="15000"/>
                  </a:schemeClr>
                </a:solidFill>
                <a:effectLst/>
              </a:rPr>
              <a:t>Lending institutions/banks to determine if a project application is feasible</a:t>
            </a:r>
            <a:endParaRPr lang="en-US" sz="2000" i="0" u="none" strike="noStrike">
              <a:solidFill>
                <a:schemeClr val="tx1">
                  <a:lumMod val="85000"/>
                  <a:lumOff val="15000"/>
                </a:schemeClr>
              </a:solidFill>
              <a:effectLst/>
              <a:cs typeface="Arial"/>
            </a:endParaRPr>
          </a:p>
          <a:p>
            <a:pPr>
              <a:spcBef>
                <a:spcPts val="0"/>
              </a:spcBef>
              <a:spcAft>
                <a:spcPts val="800"/>
              </a:spcAft>
            </a:pPr>
            <a:endParaRPr lang="en-US"/>
          </a:p>
        </p:txBody>
      </p:sp>
      <p:pic>
        <p:nvPicPr>
          <p:cNvPr id="1026" name="Picture 2">
            <a:extLst>
              <a:ext uri="{FF2B5EF4-FFF2-40B4-BE49-F238E27FC236}">
                <a16:creationId xmlns:a16="http://schemas.microsoft.com/office/drawing/2014/main" id="{D01D2682-F186-345A-C2A1-CF1578DD16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04620" y="5612156"/>
            <a:ext cx="533400" cy="47064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91E28471-966F-96A6-EE53-066D1711286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833607" y="1493996"/>
            <a:ext cx="5857824" cy="241482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AFB74D14-F41E-DB1B-A7C9-F415516081A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243159" y="3429000"/>
            <a:ext cx="2263936" cy="291946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B7EF1954-96CB-84A6-DEA8-09A264E5A87B}"/>
              </a:ext>
            </a:extLst>
          </p:cNvPr>
          <p:cNvSpPr/>
          <p:nvPr/>
        </p:nvSpPr>
        <p:spPr>
          <a:xfrm>
            <a:off x="5869471" y="4152689"/>
            <a:ext cx="3189352" cy="650636"/>
          </a:xfrm>
          <a:prstGeom prst="roundRect">
            <a:avLst/>
          </a:prstGeom>
          <a:solidFill>
            <a:srgbClr val="F4FBF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lumMod val="85000"/>
                    <a:lumOff val="15000"/>
                  </a:prstClr>
                </a:solidFill>
                <a:effectLst/>
                <a:uLnTx/>
                <a:uFillTx/>
                <a:latin typeface="Arial" panose="020B0604020202020204"/>
                <a:ea typeface="+mn-ea"/>
                <a:cs typeface="+mn-cs"/>
              </a:rPr>
              <a:t>Visit GMI’s Tools and Resources Library to download the tool: </a:t>
            </a:r>
            <a:r>
              <a:rPr kumimoji="0" lang="en-US" sz="1100" b="0" i="0" u="none" strike="noStrike" kern="1200" cap="none" spc="0" normalizeH="0" baseline="0" noProof="0">
                <a:ln>
                  <a:noFill/>
                </a:ln>
                <a:solidFill>
                  <a:prstClr val="black">
                    <a:lumMod val="85000"/>
                    <a:lumOff val="15000"/>
                  </a:prstClr>
                </a:solidFill>
                <a:effectLst/>
                <a:uLnTx/>
                <a:uFillTx/>
                <a:latin typeface="Arial" panose="020B0604020202020204"/>
                <a:ea typeface="+mn-ea"/>
                <a:cs typeface="+mn-cs"/>
                <a:hlinkClick r:id="rId6"/>
              </a:rPr>
              <a:t>https://www.globalmethane.org/resources</a:t>
            </a:r>
            <a:r>
              <a:rPr kumimoji="0" lang="en-US" sz="1100" b="0" i="0" u="none" strike="noStrike" kern="1200" cap="none" spc="0" normalizeH="0" baseline="0" noProof="0">
                <a:ln>
                  <a:noFill/>
                </a:ln>
                <a:solidFill>
                  <a:prstClr val="black">
                    <a:lumMod val="85000"/>
                    <a:lumOff val="15000"/>
                  </a:prstClr>
                </a:solidFill>
                <a:effectLst/>
                <a:uLnTx/>
                <a:uFillTx/>
                <a:latin typeface="Arial" panose="020B0604020202020204"/>
                <a:ea typeface="+mn-ea"/>
                <a:cs typeface="+mn-cs"/>
              </a:rPr>
              <a:t> </a:t>
            </a:r>
            <a:endParaRPr kumimoji="0" lang="en-US" sz="1100" b="0" i="0" u="sng" strike="noStrike" kern="1200" cap="none" spc="0" normalizeH="0" baseline="0" noProof="0">
              <a:ln>
                <a:noFill/>
              </a:ln>
              <a:solidFill>
                <a:srgbClr val="219BD8"/>
              </a:solidFill>
              <a:effectLst/>
              <a:uLnTx/>
              <a:uFillTx/>
              <a:latin typeface="Arial" panose="020B0604020202020204"/>
              <a:ea typeface="+mn-ea"/>
              <a:cs typeface="+mn-cs"/>
            </a:endParaRPr>
          </a:p>
        </p:txBody>
      </p:sp>
      <p:sp>
        <p:nvSpPr>
          <p:cNvPr id="4" name="Title 1">
            <a:extLst>
              <a:ext uri="{FF2B5EF4-FFF2-40B4-BE49-F238E27FC236}">
                <a16:creationId xmlns:a16="http://schemas.microsoft.com/office/drawing/2014/main" id="{ACCB7771-B5AB-57F0-85D3-5167C93176F8}"/>
              </a:ext>
            </a:extLst>
          </p:cNvPr>
          <p:cNvSpPr>
            <a:spLocks noGrp="1"/>
          </p:cNvSpPr>
          <p:nvPr>
            <p:ph type="title"/>
          </p:nvPr>
        </p:nvSpPr>
        <p:spPr>
          <a:xfrm>
            <a:off x="110" y="5291"/>
            <a:ext cx="12191777" cy="1325563"/>
          </a:xfrm>
        </p:spPr>
        <p:txBody>
          <a:bodyPr/>
          <a:lstStyle/>
          <a:p>
            <a:r>
              <a:rPr lang="en-US"/>
              <a:t>Anaerobic Digestion (AD) Screening Tool </a:t>
            </a:r>
          </a:p>
        </p:txBody>
      </p:sp>
      <p:sp>
        <p:nvSpPr>
          <p:cNvPr id="10" name="Slide Number Placeholder 9">
            <a:extLst>
              <a:ext uri="{FF2B5EF4-FFF2-40B4-BE49-F238E27FC236}">
                <a16:creationId xmlns:a16="http://schemas.microsoft.com/office/drawing/2014/main" id="{80F21C98-4FCF-2B86-18EA-421F0FD01BFA}"/>
              </a:ext>
            </a:extLst>
          </p:cNvPr>
          <p:cNvSpPr>
            <a:spLocks noGrp="1"/>
          </p:cNvSpPr>
          <p:nvPr>
            <p:ph type="sldNum" sz="quarter" idx="12"/>
          </p:nvPr>
        </p:nvSpPr>
        <p:spPr>
          <a:xfrm>
            <a:off x="11551920" y="6585240"/>
            <a:ext cx="640080" cy="30777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7EEC89-94D1-4498-BA3F-CF8629C382D1}" type="slidenum">
              <a:rPr kumimoji="0" lang="en-US" sz="1400" b="1" i="0" u="none" strike="noStrike" kern="1200" cap="none" spc="0" normalizeH="0" baseline="0" noProof="0" smtClean="0">
                <a:ln>
                  <a:noFill/>
                </a:ln>
                <a:solidFill>
                  <a:srgbClr val="D5E3FB"/>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100" b="1" i="0" u="none" strike="noStrike" kern="1200" cap="none" spc="0" normalizeH="0" baseline="0" noProof="0">
              <a:ln>
                <a:noFill/>
              </a:ln>
              <a:solidFill>
                <a:srgbClr val="D5E3FB"/>
              </a:solidFill>
              <a:effectLst/>
              <a:uLnTx/>
              <a:uFillTx/>
              <a:latin typeface="Arial" panose="020B0604020202020204"/>
              <a:ea typeface="+mn-ea"/>
              <a:cs typeface="+mn-cs"/>
            </a:endParaRPr>
          </a:p>
        </p:txBody>
      </p:sp>
      <p:pic>
        <p:nvPicPr>
          <p:cNvPr id="2" name="Picture 1" descr="A picture containing drawing&#10;&#10;Description automatically generated">
            <a:extLst>
              <a:ext uri="{FF2B5EF4-FFF2-40B4-BE49-F238E27FC236}">
                <a16:creationId xmlns:a16="http://schemas.microsoft.com/office/drawing/2014/main" id="{8F93F9EB-055E-EB28-4F63-19BFF59FD2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035" y="6145549"/>
            <a:ext cx="505993" cy="538637"/>
          </a:xfrm>
          <a:prstGeom prst="rect">
            <a:avLst/>
          </a:prstGeom>
          <a:ln w="38100">
            <a:solidFill>
              <a:schemeClr val="bg1"/>
            </a:solidFill>
          </a:ln>
        </p:spPr>
      </p:pic>
    </p:spTree>
    <p:extLst>
      <p:ext uri="{BB962C8B-B14F-4D97-AF65-F5344CB8AC3E}">
        <p14:creationId xmlns:p14="http://schemas.microsoft.com/office/powerpoint/2010/main" val="19212123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9801443-382E-4598-927A-DFC52BA72F3E}"/>
              </a:ext>
            </a:extLst>
          </p:cNvPr>
          <p:cNvSpPr>
            <a:spLocks noGrp="1"/>
          </p:cNvSpPr>
          <p:nvPr>
            <p:ph type="sldNum" sz="quarter" idx="12"/>
          </p:nvPr>
        </p:nvSpPr>
        <p:spPr>
          <a:xfrm>
            <a:off x="11551920" y="6600629"/>
            <a:ext cx="640080" cy="276999"/>
          </a:xfrm>
        </p:spPr>
        <p:txBody>
          <a:bodyPr/>
          <a:lstStyle/>
          <a:p>
            <a:fld id="{CA8D9AD5-F248-4919-864A-CFD76CC027D6}" type="slidenum">
              <a:rPr lang="en-US" sz="1200" b="1" smtClean="0">
                <a:solidFill>
                  <a:schemeClr val="tx1"/>
                </a:solidFill>
              </a:rPr>
              <a:pPr/>
              <a:t>18</a:t>
            </a:fld>
            <a:endParaRPr lang="en-US" sz="1200" b="1">
              <a:solidFill>
                <a:schemeClr val="tx1"/>
              </a:solidFill>
            </a:endParaRPr>
          </a:p>
        </p:txBody>
      </p:sp>
      <p:pic>
        <p:nvPicPr>
          <p:cNvPr id="6" name="Picture 5" descr="A building with a grassy field&#10;&#10;Description automatically generated">
            <a:extLst>
              <a:ext uri="{FF2B5EF4-FFF2-40B4-BE49-F238E27FC236}">
                <a16:creationId xmlns:a16="http://schemas.microsoft.com/office/drawing/2014/main" id="{0AD28D49-C202-423A-BD6C-02B4732C6663}"/>
              </a:ext>
            </a:extLst>
          </p:cNvPr>
          <p:cNvPicPr>
            <a:picLocks noChangeAspect="1"/>
          </p:cNvPicPr>
          <p:nvPr/>
        </p:nvPicPr>
        <p:blipFill rotWithShape="1">
          <a:blip r:embed="rId2">
            <a:extLst>
              <a:ext uri="{28A0092B-C50C-407E-A947-70E740481C1C}">
                <a14:useLocalDpi xmlns:a14="http://schemas.microsoft.com/office/drawing/2010/main" val="0"/>
              </a:ext>
            </a:extLst>
          </a:blip>
          <a:srcRect t="7527"/>
          <a:stretch/>
        </p:blipFill>
        <p:spPr>
          <a:xfrm>
            <a:off x="2134696" y="404451"/>
            <a:ext cx="7922607" cy="3907358"/>
          </a:xfrm>
          <a:prstGeom prst="rect">
            <a:avLst/>
          </a:prstGeom>
        </p:spPr>
      </p:pic>
      <p:sp>
        <p:nvSpPr>
          <p:cNvPr id="2" name="Title 1">
            <a:extLst>
              <a:ext uri="{FF2B5EF4-FFF2-40B4-BE49-F238E27FC236}">
                <a16:creationId xmlns:a16="http://schemas.microsoft.com/office/drawing/2014/main" id="{D6120E4E-161B-4A0A-98DE-A6A1DDD8D0BA}"/>
              </a:ext>
            </a:extLst>
          </p:cNvPr>
          <p:cNvSpPr>
            <a:spLocks noGrp="1"/>
          </p:cNvSpPr>
          <p:nvPr>
            <p:ph type="title"/>
          </p:nvPr>
        </p:nvSpPr>
        <p:spPr>
          <a:xfrm>
            <a:off x="1256369" y="4474755"/>
            <a:ext cx="9679259" cy="1772793"/>
          </a:xfrm>
        </p:spPr>
        <p:txBody>
          <a:bodyPr/>
          <a:lstStyle/>
          <a:p>
            <a:r>
              <a:rPr lang="en-US">
                <a:latin typeface="Arial Rounded MT Bold"/>
              </a:rPr>
              <a:t>Policies and Incentives for Anaerobic Digester Systems </a:t>
            </a:r>
            <a:endParaRPr lang="en-US">
              <a:latin typeface="Arial Rounded MT Bold" panose="020F0704030504030204" pitchFamily="34" charset="0"/>
            </a:endParaRPr>
          </a:p>
        </p:txBody>
      </p:sp>
    </p:spTree>
    <p:extLst>
      <p:ext uri="{BB962C8B-B14F-4D97-AF65-F5344CB8AC3E}">
        <p14:creationId xmlns:p14="http://schemas.microsoft.com/office/powerpoint/2010/main" val="956117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81B85B-2C52-CF9D-B517-34D43AB11D76}"/>
              </a:ext>
            </a:extLst>
          </p:cNvPr>
          <p:cNvSpPr>
            <a:spLocks noGrp="1"/>
          </p:cNvSpPr>
          <p:nvPr>
            <p:ph type="sldNum" sz="quarter" idx="12"/>
          </p:nvPr>
        </p:nvSpPr>
        <p:spPr>
          <a:xfrm>
            <a:off x="9713496" y="6621376"/>
            <a:ext cx="2478504" cy="276999"/>
          </a:xfrm>
        </p:spPr>
        <p:txBody>
          <a:bodyPr/>
          <a:lstStyle/>
          <a:p>
            <a:fld id="{6E7EEC89-94D1-4498-BA3F-CF8629C382D1}" type="slidenum">
              <a:rPr lang="en-US" sz="1200" b="1" smtClean="0">
                <a:solidFill>
                  <a:schemeClr val="bg1"/>
                </a:solidFill>
              </a:rPr>
              <a:t>19</a:t>
            </a:fld>
            <a:endParaRPr lang="en-US" sz="1200" b="1">
              <a:solidFill>
                <a:schemeClr val="bg1"/>
              </a:solidFill>
            </a:endParaRPr>
          </a:p>
        </p:txBody>
      </p:sp>
      <p:sp>
        <p:nvSpPr>
          <p:cNvPr id="4" name="Content Placeholder 3">
            <a:extLst>
              <a:ext uri="{FF2B5EF4-FFF2-40B4-BE49-F238E27FC236}">
                <a16:creationId xmlns:a16="http://schemas.microsoft.com/office/drawing/2014/main" id="{670F497F-3145-B639-48C8-E22C345DAB78}"/>
              </a:ext>
            </a:extLst>
          </p:cNvPr>
          <p:cNvSpPr>
            <a:spLocks noGrp="1"/>
          </p:cNvSpPr>
          <p:nvPr>
            <p:ph idx="1"/>
          </p:nvPr>
        </p:nvSpPr>
        <p:spPr>
          <a:xfrm>
            <a:off x="114486" y="1336030"/>
            <a:ext cx="11650793" cy="5148784"/>
          </a:xfrm>
        </p:spPr>
        <p:txBody>
          <a:bodyPr vert="horz" lIns="457200" tIns="45720" rIns="457200" bIns="45720" rtlCol="0" anchor="t">
            <a:normAutofit fontScale="92500"/>
          </a:bodyPr>
          <a:lstStyle/>
          <a:p>
            <a:pPr marL="45720" indent="0">
              <a:buNone/>
            </a:pPr>
            <a:r>
              <a:rPr lang="en-US" b="1">
                <a:solidFill>
                  <a:schemeClr val="accent1"/>
                </a:solidFill>
              </a:rPr>
              <a:t>Grants and Loans</a:t>
            </a:r>
            <a:endParaRPr lang="en-US">
              <a:solidFill>
                <a:schemeClr val="accent1"/>
              </a:solidFill>
            </a:endParaRPr>
          </a:p>
          <a:p>
            <a:pPr lvl="1"/>
            <a:r>
              <a:rPr lang="en-US" sz="2400">
                <a:cs typeface="Arial"/>
              </a:rPr>
              <a:t>Grant and loan programs can be funded through various state agencies, including environmental, economic development, and rural development/agriculture</a:t>
            </a:r>
          </a:p>
          <a:p>
            <a:pPr lvl="1"/>
            <a:r>
              <a:rPr lang="en-US" sz="2400"/>
              <a:t>States can also encourage AD adoption through utility rebate programs</a:t>
            </a:r>
          </a:p>
          <a:p>
            <a:pPr marL="45720" indent="0">
              <a:buNone/>
            </a:pPr>
            <a:r>
              <a:rPr lang="en-US" b="1">
                <a:solidFill>
                  <a:schemeClr val="accent1"/>
                </a:solidFill>
              </a:rPr>
              <a:t>Program Examples</a:t>
            </a:r>
            <a:endParaRPr lang="en-US">
              <a:solidFill>
                <a:schemeClr val="accent1"/>
              </a:solidFill>
            </a:endParaRPr>
          </a:p>
          <a:p>
            <a:pPr lvl="1"/>
            <a:r>
              <a:rPr lang="en-US" sz="2400"/>
              <a:t>The Pennsylvania </a:t>
            </a:r>
            <a:r>
              <a:rPr lang="en-US" sz="2400">
                <a:hlinkClick r:id="rId3"/>
              </a:rPr>
              <a:t>Alternative and Clean Energy Program</a:t>
            </a:r>
            <a:r>
              <a:rPr lang="en-US" sz="2400"/>
              <a:t> (ACE) provides loans and grants for clean energy generation projects</a:t>
            </a:r>
          </a:p>
          <a:p>
            <a:pPr lvl="2"/>
            <a:r>
              <a:rPr lang="en-US" sz="2400"/>
              <a:t>Project grants cover up to $2 million or 30% of project cost</a:t>
            </a:r>
          </a:p>
          <a:p>
            <a:pPr lvl="2"/>
            <a:r>
              <a:rPr lang="en-US" sz="2400"/>
              <a:t>Feasibility and planning grants cover up to $175,000 or 50% of cost</a:t>
            </a:r>
          </a:p>
          <a:p>
            <a:pPr lvl="1"/>
            <a:r>
              <a:rPr lang="en-US" sz="2400"/>
              <a:t>Since 2014, Wisconsin </a:t>
            </a:r>
            <a:r>
              <a:rPr lang="en-US" sz="2400">
                <a:hlinkClick r:id="rId4"/>
              </a:rPr>
              <a:t>Focus on Energy</a:t>
            </a:r>
            <a:r>
              <a:rPr lang="en-US" sz="2400"/>
              <a:t> (FOE) has provided up to $15,000 of cost for feasibility studies for biogas projects</a:t>
            </a:r>
          </a:p>
          <a:p>
            <a:pPr marL="365760" lvl="1" indent="0">
              <a:buNone/>
            </a:pPr>
            <a:endParaRPr lang="en-US" sz="2400">
              <a:cs typeface="Arial"/>
            </a:endParaRPr>
          </a:p>
          <a:p>
            <a:endParaRPr lang="en-US">
              <a:cs typeface="Arial"/>
            </a:endParaRPr>
          </a:p>
          <a:p>
            <a:endParaRPr lang="en-US">
              <a:cs typeface="Arial"/>
            </a:endParaRPr>
          </a:p>
          <a:p>
            <a:pPr lvl="1"/>
            <a:endParaRPr lang="en-US">
              <a:cs typeface="Arial"/>
            </a:endParaRPr>
          </a:p>
          <a:p>
            <a:endParaRPr lang="en-US">
              <a:cs typeface="Arial"/>
            </a:endParaRPr>
          </a:p>
          <a:p>
            <a:pPr lvl="1"/>
            <a:endParaRPr lang="en-US">
              <a:cs typeface="Arial"/>
            </a:endParaRPr>
          </a:p>
          <a:p>
            <a:endParaRPr lang="en-US">
              <a:cs typeface="Arial"/>
            </a:endParaRPr>
          </a:p>
        </p:txBody>
      </p:sp>
      <p:sp>
        <p:nvSpPr>
          <p:cNvPr id="8" name="Title 7">
            <a:extLst>
              <a:ext uri="{FF2B5EF4-FFF2-40B4-BE49-F238E27FC236}">
                <a16:creationId xmlns:a16="http://schemas.microsoft.com/office/drawing/2014/main" id="{731DA466-A2BE-4C88-9290-D248F2E6A933}"/>
              </a:ext>
            </a:extLst>
          </p:cNvPr>
          <p:cNvSpPr>
            <a:spLocks noGrp="1"/>
          </p:cNvSpPr>
          <p:nvPr>
            <p:ph type="title"/>
          </p:nvPr>
        </p:nvSpPr>
        <p:spPr>
          <a:xfrm>
            <a:off x="-1" y="0"/>
            <a:ext cx="12188952" cy="914264"/>
          </a:xfrm>
        </p:spPr>
        <p:txBody>
          <a:bodyPr/>
          <a:lstStyle/>
          <a:p>
            <a:endParaRPr lang="en-US"/>
          </a:p>
        </p:txBody>
      </p:sp>
      <p:sp>
        <p:nvSpPr>
          <p:cNvPr id="15" name="Title 1">
            <a:extLst>
              <a:ext uri="{FF2B5EF4-FFF2-40B4-BE49-F238E27FC236}">
                <a16:creationId xmlns:a16="http://schemas.microsoft.com/office/drawing/2014/main" id="{D6633011-2FFB-4B62-829F-382D228FD157}"/>
              </a:ext>
            </a:extLst>
          </p:cNvPr>
          <p:cNvSpPr txBox="1">
            <a:spLocks/>
          </p:cNvSpPr>
          <p:nvPr/>
        </p:nvSpPr>
        <p:spPr>
          <a:xfrm>
            <a:off x="-3049" y="-448"/>
            <a:ext cx="12192000" cy="1243979"/>
          </a:xfrm>
          <a:prstGeom prst="rect">
            <a:avLst/>
          </a:prstGeom>
          <a:gradFill>
            <a:gsLst>
              <a:gs pos="0">
                <a:srgbClr val="006AAC">
                  <a:lumMod val="100000"/>
                </a:srgbClr>
              </a:gs>
              <a:gs pos="100000">
                <a:srgbClr val="0A357E"/>
              </a:gs>
            </a:gsLst>
            <a:path path="circle">
              <a:fillToRect l="50000" t="50000" r="50000" b="50000"/>
            </a:path>
          </a:gradFill>
        </p:spPr>
        <p:txBody>
          <a:bodyPr vert="horz" lIns="274320" tIns="45720" rIns="274320" bIns="45720" rtlCol="0" anchor="ctr" anchorCtr="0">
            <a:normAutofit/>
          </a:bodyPr>
          <a:lstStyle>
            <a:lvl1pPr marL="0" indent="0" algn="l" defTabSz="914400" rtl="0" eaLnBrk="1" latinLnBrk="0" hangingPunct="1">
              <a:lnSpc>
                <a:spcPct val="90000"/>
              </a:lnSpc>
              <a:spcBef>
                <a:spcPct val="0"/>
              </a:spcBef>
              <a:buFont typeface="Arial" pitchFamily="34" charset="0"/>
              <a:buNone/>
              <a:defRPr sz="3400" b="1" kern="1200">
                <a:solidFill>
                  <a:schemeClr val="bg1"/>
                </a:solidFill>
                <a:latin typeface="Arial Black" panose="020B0A04020102020204" pitchFamily="34" charset="0"/>
                <a:ea typeface="+mj-ea"/>
                <a:cs typeface="+mj-cs"/>
              </a:defRPr>
            </a:lvl1pPr>
          </a:lstStyle>
          <a:p>
            <a:pPr>
              <a:defRPr/>
            </a:pPr>
            <a:r>
              <a:rPr lang="en-US" sz="3100">
                <a:solidFill>
                  <a:sysClr val="window" lastClr="FFFFFF"/>
                </a:solidFill>
                <a:latin typeface="Arial"/>
                <a:cs typeface="Arial"/>
              </a:rPr>
              <a:t>State and Local Policy Mechanisms to Support AD Adoption</a:t>
            </a:r>
            <a:endParaRPr kumimoji="0" lang="en-US" sz="3100" b="1" i="0" u="none" strike="noStrike" kern="1200" cap="none" spc="0" normalizeH="0" baseline="0" noProof="0">
              <a:ln>
                <a:noFill/>
              </a:ln>
              <a:solidFill>
                <a:sysClr val="window" lastClr="FFFFFF"/>
              </a:solidFill>
              <a:effectLst/>
              <a:uLnTx/>
              <a:uFillTx/>
              <a:latin typeface="Arial" panose="020B0604020202020204" pitchFamily="34" charset="0"/>
              <a:ea typeface="+mj-ea"/>
              <a:cs typeface="Arial" panose="020B0604020202020204" pitchFamily="34" charset="0"/>
            </a:endParaRPr>
          </a:p>
        </p:txBody>
      </p:sp>
      <p:pic>
        <p:nvPicPr>
          <p:cNvPr id="3" name="Picture 2" descr="A picture containing drawing&#10;&#10;Description automatically generated">
            <a:extLst>
              <a:ext uri="{FF2B5EF4-FFF2-40B4-BE49-F238E27FC236}">
                <a16:creationId xmlns:a16="http://schemas.microsoft.com/office/drawing/2014/main" id="{10D256C9-4269-D9D6-276A-3AE809ADE0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035" y="6145549"/>
            <a:ext cx="505993" cy="538637"/>
          </a:xfrm>
          <a:prstGeom prst="rect">
            <a:avLst/>
          </a:prstGeom>
          <a:ln w="38100">
            <a:solidFill>
              <a:schemeClr val="bg1"/>
            </a:solidFill>
          </a:ln>
        </p:spPr>
      </p:pic>
    </p:spTree>
    <p:extLst>
      <p:ext uri="{BB962C8B-B14F-4D97-AF65-F5344CB8AC3E}">
        <p14:creationId xmlns:p14="http://schemas.microsoft.com/office/powerpoint/2010/main" val="1137084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81B85B-2C52-CF9D-B517-34D43AB11D76}"/>
              </a:ext>
            </a:extLst>
          </p:cNvPr>
          <p:cNvSpPr>
            <a:spLocks noGrp="1"/>
          </p:cNvSpPr>
          <p:nvPr>
            <p:ph type="sldNum" sz="quarter" idx="12"/>
          </p:nvPr>
        </p:nvSpPr>
        <p:spPr>
          <a:xfrm>
            <a:off x="9713383" y="6606321"/>
            <a:ext cx="2478504" cy="276999"/>
          </a:xfrm>
        </p:spPr>
        <p:txBody>
          <a:bodyPr/>
          <a:lstStyle/>
          <a:p>
            <a:fld id="{6E7EEC89-94D1-4498-BA3F-CF8629C382D1}" type="slidenum">
              <a:rPr lang="en-US" sz="1200" b="1" smtClean="0">
                <a:solidFill>
                  <a:schemeClr val="bg1"/>
                </a:solidFill>
              </a:rPr>
              <a:t>2</a:t>
            </a:fld>
            <a:endParaRPr lang="en-US" sz="1200" b="1">
              <a:solidFill>
                <a:schemeClr val="bg1"/>
              </a:solidFill>
            </a:endParaRPr>
          </a:p>
        </p:txBody>
      </p:sp>
      <p:sp>
        <p:nvSpPr>
          <p:cNvPr id="4" name="Content Placeholder 3">
            <a:extLst>
              <a:ext uri="{FF2B5EF4-FFF2-40B4-BE49-F238E27FC236}">
                <a16:creationId xmlns:a16="http://schemas.microsoft.com/office/drawing/2014/main" id="{670F497F-3145-B639-48C8-E22C345DAB78}"/>
              </a:ext>
            </a:extLst>
          </p:cNvPr>
          <p:cNvSpPr>
            <a:spLocks noGrp="1"/>
          </p:cNvSpPr>
          <p:nvPr>
            <p:ph idx="1"/>
          </p:nvPr>
        </p:nvSpPr>
        <p:spPr>
          <a:xfrm>
            <a:off x="100110" y="1551690"/>
            <a:ext cx="8017523" cy="4731841"/>
          </a:xfrm>
        </p:spPr>
        <p:txBody>
          <a:bodyPr>
            <a:normAutofit/>
          </a:bodyPr>
          <a:lstStyle/>
          <a:p>
            <a:r>
              <a:rPr lang="en-US" sz="2400" b="1">
                <a:solidFill>
                  <a:schemeClr val="accent1"/>
                </a:solidFill>
              </a:rPr>
              <a:t>Overarching Strategies</a:t>
            </a:r>
          </a:p>
          <a:p>
            <a:pPr lvl="1"/>
            <a:r>
              <a:rPr lang="en-US">
                <a:hlinkClick r:id="rId3"/>
              </a:rPr>
              <a:t>U.S. Methane Action Plan</a:t>
            </a:r>
            <a:endParaRPr lang="en-US"/>
          </a:p>
          <a:p>
            <a:pPr lvl="1"/>
            <a:r>
              <a:rPr lang="en-US">
                <a:hlinkClick r:id="rId4"/>
              </a:rPr>
              <a:t>USDA Climate Smart Ag and Forestry Strategy</a:t>
            </a:r>
            <a:endParaRPr lang="en-US"/>
          </a:p>
          <a:p>
            <a:pPr lvl="1"/>
            <a:r>
              <a:rPr lang="en-US">
                <a:hlinkClick r:id="rId5"/>
              </a:rPr>
              <a:t>Inflation Reduction Act</a:t>
            </a:r>
            <a:endParaRPr lang="en-US"/>
          </a:p>
          <a:p>
            <a:pPr lvl="1"/>
            <a:r>
              <a:rPr lang="en-US">
                <a:hlinkClick r:id="rId6"/>
              </a:rPr>
              <a:t>Bipartisan Infrastructure Law</a:t>
            </a:r>
            <a:endParaRPr lang="en-US"/>
          </a:p>
          <a:p>
            <a:pPr lvl="1"/>
            <a:r>
              <a:rPr lang="en-US">
                <a:hlinkClick r:id="rId7"/>
              </a:rPr>
              <a:t>Farm Bill </a:t>
            </a:r>
            <a:endParaRPr lang="en-US"/>
          </a:p>
          <a:p>
            <a:pPr lvl="1"/>
            <a:endParaRPr lang="en-US"/>
          </a:p>
          <a:p>
            <a:r>
              <a:rPr lang="en-US" sz="2400"/>
              <a:t>These national strategies discuss opportunities for supporting anaerobic digester systems on farms</a:t>
            </a:r>
          </a:p>
          <a:p>
            <a:pPr lvl="1"/>
            <a:endParaRPr lang="en-US"/>
          </a:p>
          <a:p>
            <a:pPr marL="365760" lvl="1" indent="0">
              <a:buNone/>
            </a:pPr>
            <a:endParaRPr lang="en-US" sz="1800" b="1">
              <a:solidFill>
                <a:schemeClr val="accent1"/>
              </a:solidFill>
            </a:endParaRPr>
          </a:p>
          <a:p>
            <a:pPr lvl="1"/>
            <a:endParaRPr lang="en-US" sz="1800"/>
          </a:p>
          <a:p>
            <a:pPr lvl="1"/>
            <a:endParaRPr lang="en-US"/>
          </a:p>
          <a:p>
            <a:endParaRPr lang="en-US"/>
          </a:p>
        </p:txBody>
      </p:sp>
      <p:pic>
        <p:nvPicPr>
          <p:cNvPr id="6" name="Picture 4" descr="Anaerobic digestion sector forming a clearer picture - Waste Today">
            <a:extLst>
              <a:ext uri="{FF2B5EF4-FFF2-40B4-BE49-F238E27FC236}">
                <a16:creationId xmlns:a16="http://schemas.microsoft.com/office/drawing/2014/main" id="{8EA94BFF-3F02-C23C-EE83-3364099600A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8531"/>
          <a:stretch/>
        </p:blipFill>
        <p:spPr bwMode="auto">
          <a:xfrm>
            <a:off x="7701090" y="1663447"/>
            <a:ext cx="3910687" cy="2454573"/>
          </a:xfrm>
          <a:prstGeom prst="rect">
            <a:avLst/>
          </a:prstGeom>
          <a:noFill/>
          <a:extLst>
            <a:ext uri="{909E8E84-426E-40DD-AFC4-6F175D3DCCD1}">
              <a14:hiddenFill xmlns:a14="http://schemas.microsoft.com/office/drawing/2010/main">
                <a:solidFill>
                  <a:srgbClr val="FFFFFF"/>
                </a:solidFill>
              </a14:hiddenFill>
            </a:ext>
          </a:extLst>
        </p:spPr>
      </p:pic>
      <p:sp>
        <p:nvSpPr>
          <p:cNvPr id="8" name="Title 7">
            <a:extLst>
              <a:ext uri="{FF2B5EF4-FFF2-40B4-BE49-F238E27FC236}">
                <a16:creationId xmlns:a16="http://schemas.microsoft.com/office/drawing/2014/main" id="{731DA466-A2BE-4C88-9290-D248F2E6A933}"/>
              </a:ext>
            </a:extLst>
          </p:cNvPr>
          <p:cNvSpPr>
            <a:spLocks noGrp="1"/>
          </p:cNvSpPr>
          <p:nvPr>
            <p:ph type="title"/>
          </p:nvPr>
        </p:nvSpPr>
        <p:spPr>
          <a:xfrm>
            <a:off x="-1" y="0"/>
            <a:ext cx="12188952" cy="914264"/>
          </a:xfrm>
        </p:spPr>
        <p:txBody>
          <a:bodyPr/>
          <a:lstStyle/>
          <a:p>
            <a:endParaRPr lang="en-US"/>
          </a:p>
        </p:txBody>
      </p:sp>
      <p:sp>
        <p:nvSpPr>
          <p:cNvPr id="15" name="Title 1">
            <a:extLst>
              <a:ext uri="{FF2B5EF4-FFF2-40B4-BE49-F238E27FC236}">
                <a16:creationId xmlns:a16="http://schemas.microsoft.com/office/drawing/2014/main" id="{D6633011-2FFB-4B62-829F-382D228FD157}"/>
              </a:ext>
            </a:extLst>
          </p:cNvPr>
          <p:cNvSpPr txBox="1">
            <a:spLocks/>
          </p:cNvSpPr>
          <p:nvPr/>
        </p:nvSpPr>
        <p:spPr>
          <a:xfrm>
            <a:off x="-3049" y="-448"/>
            <a:ext cx="12192000" cy="1243979"/>
          </a:xfrm>
          <a:prstGeom prst="rect">
            <a:avLst/>
          </a:prstGeom>
          <a:gradFill>
            <a:gsLst>
              <a:gs pos="0">
                <a:srgbClr val="006AAC">
                  <a:lumMod val="100000"/>
                </a:srgbClr>
              </a:gs>
              <a:gs pos="100000">
                <a:srgbClr val="0A357E"/>
              </a:gs>
            </a:gsLst>
            <a:path path="circle">
              <a:fillToRect l="50000" t="50000" r="50000" b="50000"/>
            </a:path>
          </a:gradFill>
        </p:spPr>
        <p:txBody>
          <a:bodyPr vert="horz" lIns="274320" tIns="45720" rIns="274320" bIns="45720" rtlCol="0" anchor="ctr" anchorCtr="0">
            <a:normAutofit/>
          </a:bodyPr>
          <a:lstStyle>
            <a:lvl1pPr marL="0" indent="0" algn="l" defTabSz="914400" rtl="0" eaLnBrk="1" latinLnBrk="0" hangingPunct="1">
              <a:lnSpc>
                <a:spcPct val="90000"/>
              </a:lnSpc>
              <a:spcBef>
                <a:spcPct val="0"/>
              </a:spcBef>
              <a:buFont typeface="Arial" pitchFamily="34" charset="0"/>
              <a:buNone/>
              <a:defRPr sz="3400" b="1" kern="1200">
                <a:solidFill>
                  <a:schemeClr val="bg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 typeface="Arial" pitchFamily="34" charset="0"/>
              <a:buNone/>
              <a:tabLst/>
              <a:defRPr/>
            </a:pPr>
            <a:r>
              <a:rPr kumimoji="0" lang="en-US" sz="3200" b="1" i="0" u="none" strike="noStrike" kern="1200" cap="none" spc="0" normalizeH="0" baseline="0" noProof="0">
                <a:ln>
                  <a:noFill/>
                </a:ln>
                <a:solidFill>
                  <a:sysClr val="window" lastClr="FFFFFF"/>
                </a:solidFill>
                <a:effectLst/>
                <a:uLnTx/>
                <a:uFillTx/>
                <a:latin typeface="Arial" panose="020B0604020202020204" pitchFamily="34" charset="0"/>
                <a:ea typeface="+mj-ea"/>
                <a:cs typeface="Arial" panose="020B0604020202020204" pitchFamily="34" charset="0"/>
              </a:rPr>
              <a:t>National Framework for Methane Mitigation</a:t>
            </a:r>
          </a:p>
        </p:txBody>
      </p:sp>
      <p:pic>
        <p:nvPicPr>
          <p:cNvPr id="3" name="Picture 2" descr="A picture containing drawing&#10;&#10;Description automatically generated">
            <a:extLst>
              <a:ext uri="{FF2B5EF4-FFF2-40B4-BE49-F238E27FC236}">
                <a16:creationId xmlns:a16="http://schemas.microsoft.com/office/drawing/2014/main" id="{427DC31A-0CAA-F271-FC19-9AB62524BEF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8035" y="6145549"/>
            <a:ext cx="505993" cy="538637"/>
          </a:xfrm>
          <a:prstGeom prst="rect">
            <a:avLst/>
          </a:prstGeom>
          <a:ln w="38100">
            <a:solidFill>
              <a:schemeClr val="bg1"/>
            </a:solidFill>
          </a:ln>
        </p:spPr>
      </p:pic>
    </p:spTree>
    <p:extLst>
      <p:ext uri="{BB962C8B-B14F-4D97-AF65-F5344CB8AC3E}">
        <p14:creationId xmlns:p14="http://schemas.microsoft.com/office/powerpoint/2010/main" val="16708276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81B85B-2C52-CF9D-B517-34D43AB11D76}"/>
              </a:ext>
            </a:extLst>
          </p:cNvPr>
          <p:cNvSpPr>
            <a:spLocks noGrp="1"/>
          </p:cNvSpPr>
          <p:nvPr>
            <p:ph type="sldNum" sz="quarter" idx="12"/>
          </p:nvPr>
        </p:nvSpPr>
        <p:spPr>
          <a:xfrm>
            <a:off x="9713496" y="6621376"/>
            <a:ext cx="2478504" cy="276999"/>
          </a:xfrm>
        </p:spPr>
        <p:txBody>
          <a:bodyPr/>
          <a:lstStyle/>
          <a:p>
            <a:fld id="{6E7EEC89-94D1-4498-BA3F-CF8629C382D1}" type="slidenum">
              <a:rPr lang="en-US" sz="1200" b="1" smtClean="0">
                <a:solidFill>
                  <a:schemeClr val="bg1"/>
                </a:solidFill>
              </a:rPr>
              <a:t>20</a:t>
            </a:fld>
            <a:endParaRPr lang="en-US" sz="1200" b="1">
              <a:solidFill>
                <a:schemeClr val="bg1"/>
              </a:solidFill>
            </a:endParaRPr>
          </a:p>
        </p:txBody>
      </p:sp>
      <p:sp>
        <p:nvSpPr>
          <p:cNvPr id="4" name="Content Placeholder 3">
            <a:extLst>
              <a:ext uri="{FF2B5EF4-FFF2-40B4-BE49-F238E27FC236}">
                <a16:creationId xmlns:a16="http://schemas.microsoft.com/office/drawing/2014/main" id="{670F497F-3145-B639-48C8-E22C345DAB78}"/>
              </a:ext>
            </a:extLst>
          </p:cNvPr>
          <p:cNvSpPr>
            <a:spLocks noGrp="1"/>
          </p:cNvSpPr>
          <p:nvPr>
            <p:ph idx="1"/>
          </p:nvPr>
        </p:nvSpPr>
        <p:spPr>
          <a:xfrm>
            <a:off x="114486" y="1336030"/>
            <a:ext cx="11812817" cy="5148784"/>
          </a:xfrm>
        </p:spPr>
        <p:txBody>
          <a:bodyPr vert="horz" lIns="457200" tIns="45720" rIns="457200" bIns="45720" rtlCol="0" anchor="t">
            <a:normAutofit/>
          </a:bodyPr>
          <a:lstStyle/>
          <a:p>
            <a:pPr marL="45720" indent="0">
              <a:buNone/>
            </a:pPr>
            <a:r>
              <a:rPr lang="en-US" sz="2400" b="1">
                <a:solidFill>
                  <a:schemeClr val="accent1"/>
                </a:solidFill>
              </a:rPr>
              <a:t>Performance-Based Incentives</a:t>
            </a:r>
            <a:endParaRPr lang="en-US" sz="2400" b="1">
              <a:solidFill>
                <a:schemeClr val="accent1"/>
              </a:solidFill>
              <a:cs typeface="Arial"/>
            </a:endParaRPr>
          </a:p>
          <a:p>
            <a:pPr lvl="1"/>
            <a:r>
              <a:rPr lang="en-US"/>
              <a:t>States with performance-based incentives typically offer $0.015 to $0.1 per kWh produced</a:t>
            </a:r>
          </a:p>
          <a:p>
            <a:pPr lvl="1"/>
            <a:r>
              <a:rPr lang="en-US"/>
              <a:t>Performance-based incentives can be made available to a wide range of capacities so that farms of different sizes can participate</a:t>
            </a:r>
          </a:p>
          <a:p>
            <a:pPr marL="45720" indent="0">
              <a:buNone/>
            </a:pPr>
            <a:r>
              <a:rPr lang="en-US" sz="2400" b="1">
                <a:solidFill>
                  <a:schemeClr val="accent1"/>
                </a:solidFill>
              </a:rPr>
              <a:t>Program Example</a:t>
            </a:r>
          </a:p>
          <a:p>
            <a:pPr lvl="1"/>
            <a:r>
              <a:rPr lang="en-US"/>
              <a:t>In 2014, Rhode Island passed a bill to create the </a:t>
            </a:r>
            <a:r>
              <a:rPr lang="en-US">
                <a:hlinkClick r:id="rId3"/>
              </a:rPr>
              <a:t>Renewable Energy Growth</a:t>
            </a:r>
            <a:r>
              <a:rPr lang="en-US"/>
              <a:t> (REG) program </a:t>
            </a:r>
          </a:p>
          <a:p>
            <a:pPr lvl="2"/>
            <a:r>
              <a:rPr lang="en-US"/>
              <a:t>Tariff-based incentive program designed to finance development, construction, and operation of renewable energy projects to achieve specified megawatt (MW) targets</a:t>
            </a:r>
          </a:p>
          <a:p>
            <a:pPr lvl="2"/>
            <a:r>
              <a:rPr lang="en-US"/>
              <a:t>In 2023, AD systems can receive up to $0.19/kWh for 20 years</a:t>
            </a:r>
          </a:p>
          <a:p>
            <a:pPr lvl="1"/>
            <a:endParaRPr lang="en-US">
              <a:cs typeface="Arial" panose="020B0604020202020204"/>
            </a:endParaRPr>
          </a:p>
          <a:p>
            <a:endParaRPr lang="en-US">
              <a:cs typeface="Arial" panose="020B0604020202020204"/>
            </a:endParaRPr>
          </a:p>
          <a:p>
            <a:endParaRPr lang="en-US">
              <a:cs typeface="Arial" panose="020B0604020202020204"/>
            </a:endParaRPr>
          </a:p>
          <a:p>
            <a:pPr lvl="1"/>
            <a:endParaRPr lang="en-US">
              <a:cs typeface="Arial" panose="020B0604020202020204"/>
            </a:endParaRPr>
          </a:p>
          <a:p>
            <a:endParaRPr lang="en-US">
              <a:cs typeface="Arial" panose="020B0604020202020204"/>
            </a:endParaRPr>
          </a:p>
          <a:p>
            <a:pPr lvl="1"/>
            <a:endParaRPr lang="en-US">
              <a:cs typeface="Arial" panose="020B0604020202020204"/>
            </a:endParaRPr>
          </a:p>
          <a:p>
            <a:endParaRPr lang="en-US">
              <a:cs typeface="Arial" panose="020B0604020202020204"/>
            </a:endParaRPr>
          </a:p>
        </p:txBody>
      </p:sp>
      <p:sp>
        <p:nvSpPr>
          <p:cNvPr id="8" name="Title 7">
            <a:extLst>
              <a:ext uri="{FF2B5EF4-FFF2-40B4-BE49-F238E27FC236}">
                <a16:creationId xmlns:a16="http://schemas.microsoft.com/office/drawing/2014/main" id="{731DA466-A2BE-4C88-9290-D248F2E6A933}"/>
              </a:ext>
            </a:extLst>
          </p:cNvPr>
          <p:cNvSpPr>
            <a:spLocks noGrp="1"/>
          </p:cNvSpPr>
          <p:nvPr>
            <p:ph type="title"/>
          </p:nvPr>
        </p:nvSpPr>
        <p:spPr>
          <a:xfrm>
            <a:off x="-1" y="0"/>
            <a:ext cx="12188952" cy="914264"/>
          </a:xfrm>
        </p:spPr>
        <p:txBody>
          <a:bodyPr/>
          <a:lstStyle/>
          <a:p>
            <a:endParaRPr lang="en-US"/>
          </a:p>
        </p:txBody>
      </p:sp>
      <p:sp>
        <p:nvSpPr>
          <p:cNvPr id="15" name="Title 1">
            <a:extLst>
              <a:ext uri="{FF2B5EF4-FFF2-40B4-BE49-F238E27FC236}">
                <a16:creationId xmlns:a16="http://schemas.microsoft.com/office/drawing/2014/main" id="{D6633011-2FFB-4B62-829F-382D228FD157}"/>
              </a:ext>
            </a:extLst>
          </p:cNvPr>
          <p:cNvSpPr txBox="1">
            <a:spLocks/>
          </p:cNvSpPr>
          <p:nvPr/>
        </p:nvSpPr>
        <p:spPr>
          <a:xfrm>
            <a:off x="-3049" y="-448"/>
            <a:ext cx="12192000" cy="1243979"/>
          </a:xfrm>
          <a:prstGeom prst="rect">
            <a:avLst/>
          </a:prstGeom>
          <a:gradFill>
            <a:gsLst>
              <a:gs pos="0">
                <a:srgbClr val="006AAC">
                  <a:lumMod val="100000"/>
                </a:srgbClr>
              </a:gs>
              <a:gs pos="100000">
                <a:srgbClr val="0A357E"/>
              </a:gs>
            </a:gsLst>
            <a:path path="circle">
              <a:fillToRect l="50000" t="50000" r="50000" b="50000"/>
            </a:path>
          </a:gradFill>
        </p:spPr>
        <p:txBody>
          <a:bodyPr vert="horz" lIns="274320" tIns="45720" rIns="274320" bIns="45720" rtlCol="0" anchor="ctr" anchorCtr="0">
            <a:normAutofit/>
          </a:bodyPr>
          <a:lstStyle>
            <a:lvl1pPr marL="0" indent="0" algn="l" defTabSz="914400" rtl="0" eaLnBrk="1" latinLnBrk="0" hangingPunct="1">
              <a:lnSpc>
                <a:spcPct val="90000"/>
              </a:lnSpc>
              <a:spcBef>
                <a:spcPct val="0"/>
              </a:spcBef>
              <a:buFont typeface="Arial" pitchFamily="34" charset="0"/>
              <a:buNone/>
              <a:defRPr sz="3400" b="1" kern="1200">
                <a:solidFill>
                  <a:schemeClr val="bg1"/>
                </a:solidFill>
                <a:latin typeface="Arial Black" panose="020B0A04020102020204" pitchFamily="34" charset="0"/>
                <a:ea typeface="+mj-ea"/>
                <a:cs typeface="+mj-cs"/>
              </a:defRPr>
            </a:lvl1pPr>
          </a:lstStyle>
          <a:p>
            <a:pPr>
              <a:defRPr/>
            </a:pPr>
            <a:r>
              <a:rPr lang="en-US" sz="3100">
                <a:solidFill>
                  <a:sysClr val="window" lastClr="FFFFFF"/>
                </a:solidFill>
                <a:latin typeface="Arial"/>
                <a:cs typeface="Arial"/>
              </a:rPr>
              <a:t>State and Local Policy Mechanisms to Support AD Adoption</a:t>
            </a:r>
            <a:endParaRPr kumimoji="0" lang="en-US" sz="3100" b="1" i="0" u="none" strike="noStrike" kern="1200" cap="none" spc="0" normalizeH="0" baseline="0" noProof="0">
              <a:ln>
                <a:noFill/>
              </a:ln>
              <a:solidFill>
                <a:sysClr val="window" lastClr="FFFFFF"/>
              </a:solidFill>
              <a:effectLst/>
              <a:uLnTx/>
              <a:uFillTx/>
              <a:latin typeface="Arial" panose="020B0604020202020204" pitchFamily="34" charset="0"/>
              <a:ea typeface="+mj-ea"/>
              <a:cs typeface="Arial" panose="020B0604020202020204" pitchFamily="34" charset="0"/>
            </a:endParaRPr>
          </a:p>
        </p:txBody>
      </p:sp>
      <p:pic>
        <p:nvPicPr>
          <p:cNvPr id="3" name="Picture 2" descr="A picture containing drawing&#10;&#10;Description automatically generated">
            <a:extLst>
              <a:ext uri="{FF2B5EF4-FFF2-40B4-BE49-F238E27FC236}">
                <a16:creationId xmlns:a16="http://schemas.microsoft.com/office/drawing/2014/main" id="{AFD33B0F-E2DD-B6E1-78B9-A90255545E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035" y="6145549"/>
            <a:ext cx="505993" cy="538637"/>
          </a:xfrm>
          <a:prstGeom prst="rect">
            <a:avLst/>
          </a:prstGeom>
          <a:ln w="38100">
            <a:solidFill>
              <a:schemeClr val="bg1"/>
            </a:solidFill>
          </a:ln>
        </p:spPr>
      </p:pic>
    </p:spTree>
    <p:extLst>
      <p:ext uri="{BB962C8B-B14F-4D97-AF65-F5344CB8AC3E}">
        <p14:creationId xmlns:p14="http://schemas.microsoft.com/office/powerpoint/2010/main" val="27060214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81B85B-2C52-CF9D-B517-34D43AB11D76}"/>
              </a:ext>
            </a:extLst>
          </p:cNvPr>
          <p:cNvSpPr>
            <a:spLocks noGrp="1"/>
          </p:cNvSpPr>
          <p:nvPr>
            <p:ph type="sldNum" sz="quarter" idx="12"/>
          </p:nvPr>
        </p:nvSpPr>
        <p:spPr>
          <a:xfrm>
            <a:off x="9713384" y="6623254"/>
            <a:ext cx="2478504" cy="276999"/>
          </a:xfrm>
        </p:spPr>
        <p:txBody>
          <a:bodyPr/>
          <a:lstStyle/>
          <a:p>
            <a:fld id="{6E7EEC89-94D1-4498-BA3F-CF8629C382D1}" type="slidenum">
              <a:rPr lang="en-US" sz="1200" b="1" smtClean="0">
                <a:solidFill>
                  <a:schemeClr val="bg1"/>
                </a:solidFill>
              </a:rPr>
              <a:t>21</a:t>
            </a:fld>
            <a:endParaRPr lang="en-US" sz="1200" b="1">
              <a:solidFill>
                <a:schemeClr val="bg1"/>
              </a:solidFill>
            </a:endParaRPr>
          </a:p>
        </p:txBody>
      </p:sp>
      <p:sp>
        <p:nvSpPr>
          <p:cNvPr id="4" name="Content Placeholder 3">
            <a:extLst>
              <a:ext uri="{FF2B5EF4-FFF2-40B4-BE49-F238E27FC236}">
                <a16:creationId xmlns:a16="http://schemas.microsoft.com/office/drawing/2014/main" id="{670F497F-3145-B639-48C8-E22C345DAB78}"/>
              </a:ext>
            </a:extLst>
          </p:cNvPr>
          <p:cNvSpPr>
            <a:spLocks noGrp="1"/>
          </p:cNvSpPr>
          <p:nvPr>
            <p:ph idx="1"/>
          </p:nvPr>
        </p:nvSpPr>
        <p:spPr>
          <a:xfrm>
            <a:off x="184554" y="1497815"/>
            <a:ext cx="11588438" cy="4731841"/>
          </a:xfrm>
        </p:spPr>
        <p:txBody>
          <a:bodyPr vert="horz" lIns="457200" tIns="45720" rIns="457200" bIns="45720" rtlCol="0" anchor="t">
            <a:normAutofit/>
          </a:bodyPr>
          <a:lstStyle/>
          <a:p>
            <a:r>
              <a:rPr lang="en-US" sz="2400" b="1">
                <a:solidFill>
                  <a:schemeClr val="accent1"/>
                </a:solidFill>
              </a:rPr>
              <a:t>Low Carbon Fuel Standard (LCFS)</a:t>
            </a:r>
            <a:endParaRPr lang="en-US" sz="2400">
              <a:solidFill>
                <a:schemeClr val="accent1"/>
              </a:solidFill>
            </a:endParaRPr>
          </a:p>
          <a:p>
            <a:pPr lvl="1"/>
            <a:r>
              <a:rPr lang="en-US" sz="2400"/>
              <a:t>State-level initiative to reduce carbon intensity of transportation fuels</a:t>
            </a:r>
            <a:endParaRPr lang="en-US" sz="2400">
              <a:cs typeface="Arial"/>
            </a:endParaRPr>
          </a:p>
          <a:p>
            <a:pPr lvl="1"/>
            <a:r>
              <a:rPr lang="en-US" sz="2400"/>
              <a:t>Biogas processed into compressed renewable natural gas for use as vehicle fuel qualifies as a "low-carbon fuel"</a:t>
            </a:r>
            <a:endParaRPr lang="en-US" sz="2400">
              <a:cs typeface="Arial"/>
            </a:endParaRPr>
          </a:p>
          <a:p>
            <a:pPr lvl="1"/>
            <a:r>
              <a:rPr lang="en-US" sz="2400"/>
              <a:t>Biogas projects generate credits which can be sold or traded in the carbon market</a:t>
            </a:r>
          </a:p>
          <a:p>
            <a:pPr lvl="1"/>
            <a:r>
              <a:rPr lang="en-US" sz="2400">
                <a:solidFill>
                  <a:srgbClr val="000000"/>
                </a:solidFill>
                <a:cs typeface="Arial" panose="020B0604020202020204"/>
              </a:rPr>
              <a:t>California and Oregon have implemented LCFS programs</a:t>
            </a:r>
          </a:p>
          <a:p>
            <a:endParaRPr lang="en-US">
              <a:solidFill>
                <a:srgbClr val="000000"/>
              </a:solidFill>
              <a:cs typeface="Arial" panose="020B0604020202020204"/>
            </a:endParaRPr>
          </a:p>
          <a:p>
            <a:pPr lvl="1"/>
            <a:endParaRPr lang="en-US">
              <a:cs typeface="Arial" panose="020B0604020202020204"/>
            </a:endParaRPr>
          </a:p>
          <a:p>
            <a:endParaRPr lang="en-US">
              <a:cs typeface="Arial" panose="020B0604020202020204"/>
            </a:endParaRPr>
          </a:p>
        </p:txBody>
      </p:sp>
      <p:sp>
        <p:nvSpPr>
          <p:cNvPr id="12" name="Collaborative effort sponsored by USDA and EPA.">
            <a:extLst>
              <a:ext uri="{FF2B5EF4-FFF2-40B4-BE49-F238E27FC236}">
                <a16:creationId xmlns:a16="http://schemas.microsoft.com/office/drawing/2014/main" id="{7C19D8DE-7B9E-141F-E359-03C26025F9F3}"/>
              </a:ext>
            </a:extLst>
          </p:cNvPr>
          <p:cNvSpPr/>
          <p:nvPr/>
        </p:nvSpPr>
        <p:spPr>
          <a:xfrm>
            <a:off x="7900010" y="5608476"/>
            <a:ext cx="3538675" cy="46154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Autofit/>
          </a:bodyPr>
          <a:lstStyle>
            <a:lvl1pPr>
              <a:defRPr sz="2800" b="0" spc="0">
                <a:solidFill>
                  <a:srgbClr val="FFFFFF"/>
                </a:solidFill>
                <a:latin typeface="Open Sans"/>
                <a:ea typeface="Open Sans"/>
                <a:cs typeface="Open Sans"/>
                <a:sym typeface="Open Sans"/>
              </a:defRPr>
            </a:lvl1pPr>
          </a:lstStyle>
          <a:p>
            <a:pPr marL="0" marR="0" lvl="0" indent="0" algn="ctr" defTabSz="412750" rtl="0" eaLnBrk="1" fontAlgn="auto" latinLnBrk="0" hangingPunct="0">
              <a:lnSpc>
                <a:spcPct val="100000"/>
              </a:lnSpc>
              <a:spcBef>
                <a:spcPts val="0"/>
              </a:spcBef>
              <a:spcAft>
                <a:spcPts val="0"/>
              </a:spcAft>
              <a:buClrTx/>
              <a:buSzTx/>
              <a:buFontTx/>
              <a:buNone/>
              <a:tabLst/>
              <a:defRPr>
                <a:solidFill>
                  <a:srgbClr val="000000"/>
                </a:solidFill>
              </a:defRPr>
            </a:pPr>
            <a:r>
              <a:rPr kumimoji="0" sz="1400" b="0" i="0" u="none" strike="noStrike" kern="0" cap="none" spc="0" normalizeH="0" baseline="0" noProof="0">
                <a:ln>
                  <a:noFill/>
                </a:ln>
                <a:solidFill>
                  <a:prstClr val="white"/>
                </a:solidFill>
                <a:effectLst/>
                <a:uLnTx/>
                <a:uFillTx/>
                <a:latin typeface="Open Sans"/>
                <a:sym typeface="Open Sans"/>
              </a:rPr>
              <a:t>Collaborative </a:t>
            </a:r>
            <a:r>
              <a:rPr kumimoji="0" lang="en-US" sz="1400" b="0" i="0" u="none" strike="noStrike" kern="0" cap="none" spc="0" normalizeH="0" baseline="0" noProof="0">
                <a:ln>
                  <a:noFill/>
                </a:ln>
                <a:solidFill>
                  <a:prstClr val="white"/>
                </a:solidFill>
                <a:effectLst/>
                <a:uLnTx/>
                <a:uFillTx/>
                <a:latin typeface="Open Sans"/>
                <a:sym typeface="Open Sans"/>
              </a:rPr>
              <a:t>outreach program</a:t>
            </a:r>
            <a:r>
              <a:rPr kumimoji="0" sz="1400" b="0" i="0" u="none" strike="noStrike" kern="0" cap="none" spc="0" normalizeH="0" baseline="0" noProof="0">
                <a:ln>
                  <a:noFill/>
                </a:ln>
                <a:solidFill>
                  <a:prstClr val="white"/>
                </a:solidFill>
                <a:effectLst/>
                <a:uLnTx/>
                <a:uFillTx/>
                <a:latin typeface="Open Sans"/>
                <a:sym typeface="Open Sans"/>
              </a:rPr>
              <a:t> sponsored by EPA</a:t>
            </a:r>
            <a:r>
              <a:rPr kumimoji="0" lang="en-US" sz="1400" b="0" i="0" u="none" strike="noStrike" kern="0" cap="none" spc="0" normalizeH="0" baseline="0" noProof="0">
                <a:ln>
                  <a:noFill/>
                </a:ln>
                <a:solidFill>
                  <a:prstClr val="white"/>
                </a:solidFill>
                <a:effectLst/>
                <a:uLnTx/>
                <a:uFillTx/>
                <a:latin typeface="Open Sans"/>
                <a:sym typeface="Open Sans"/>
              </a:rPr>
              <a:t> and USDA</a:t>
            </a:r>
            <a:endParaRPr kumimoji="0" sz="1400" b="0" i="0" u="none" strike="noStrike" kern="0" cap="none" spc="0" normalizeH="0" baseline="0" noProof="0">
              <a:ln>
                <a:noFill/>
              </a:ln>
              <a:solidFill>
                <a:prstClr val="white"/>
              </a:solidFill>
              <a:effectLst/>
              <a:uLnTx/>
              <a:uFillTx/>
              <a:latin typeface="Open Sans"/>
              <a:sym typeface="Open Sans"/>
            </a:endParaRPr>
          </a:p>
        </p:txBody>
      </p:sp>
      <p:sp>
        <p:nvSpPr>
          <p:cNvPr id="8" name="Title 7">
            <a:extLst>
              <a:ext uri="{FF2B5EF4-FFF2-40B4-BE49-F238E27FC236}">
                <a16:creationId xmlns:a16="http://schemas.microsoft.com/office/drawing/2014/main" id="{731DA466-A2BE-4C88-9290-D248F2E6A933}"/>
              </a:ext>
            </a:extLst>
          </p:cNvPr>
          <p:cNvSpPr>
            <a:spLocks noGrp="1"/>
          </p:cNvSpPr>
          <p:nvPr>
            <p:ph type="title"/>
          </p:nvPr>
        </p:nvSpPr>
        <p:spPr>
          <a:xfrm>
            <a:off x="-1" y="0"/>
            <a:ext cx="12188952" cy="914264"/>
          </a:xfrm>
        </p:spPr>
        <p:txBody>
          <a:bodyPr/>
          <a:lstStyle/>
          <a:p>
            <a:endParaRPr lang="en-US"/>
          </a:p>
        </p:txBody>
      </p:sp>
      <p:sp>
        <p:nvSpPr>
          <p:cNvPr id="15" name="Title 1">
            <a:extLst>
              <a:ext uri="{FF2B5EF4-FFF2-40B4-BE49-F238E27FC236}">
                <a16:creationId xmlns:a16="http://schemas.microsoft.com/office/drawing/2014/main" id="{D6633011-2FFB-4B62-829F-382D228FD157}"/>
              </a:ext>
            </a:extLst>
          </p:cNvPr>
          <p:cNvSpPr txBox="1">
            <a:spLocks/>
          </p:cNvSpPr>
          <p:nvPr/>
        </p:nvSpPr>
        <p:spPr>
          <a:xfrm>
            <a:off x="-3049" y="-448"/>
            <a:ext cx="12192000" cy="1243979"/>
          </a:xfrm>
          <a:prstGeom prst="rect">
            <a:avLst/>
          </a:prstGeom>
          <a:gradFill>
            <a:gsLst>
              <a:gs pos="0">
                <a:srgbClr val="006AAC">
                  <a:lumMod val="100000"/>
                </a:srgbClr>
              </a:gs>
              <a:gs pos="100000">
                <a:srgbClr val="0A357E"/>
              </a:gs>
            </a:gsLst>
            <a:path path="circle">
              <a:fillToRect l="50000" t="50000" r="50000" b="50000"/>
            </a:path>
          </a:gradFill>
        </p:spPr>
        <p:txBody>
          <a:bodyPr vert="horz" lIns="274320" tIns="45720" rIns="274320" bIns="45720" rtlCol="0" anchor="ctr" anchorCtr="0">
            <a:normAutofit/>
          </a:bodyPr>
          <a:lstStyle>
            <a:lvl1pPr marL="0" indent="0" algn="l" defTabSz="914400" rtl="0" eaLnBrk="1" latinLnBrk="0" hangingPunct="1">
              <a:lnSpc>
                <a:spcPct val="90000"/>
              </a:lnSpc>
              <a:spcBef>
                <a:spcPct val="0"/>
              </a:spcBef>
              <a:buFont typeface="Arial" pitchFamily="34" charset="0"/>
              <a:buNone/>
              <a:defRPr sz="3400" b="1" kern="1200">
                <a:solidFill>
                  <a:schemeClr val="bg1"/>
                </a:solidFill>
                <a:latin typeface="Arial Black" panose="020B0A04020102020204" pitchFamily="34" charset="0"/>
                <a:ea typeface="+mj-ea"/>
                <a:cs typeface="+mj-cs"/>
              </a:defRPr>
            </a:lvl1pPr>
          </a:lstStyle>
          <a:p>
            <a:pPr>
              <a:defRPr/>
            </a:pPr>
            <a:r>
              <a:rPr lang="en-US" sz="3100">
                <a:solidFill>
                  <a:sysClr val="window" lastClr="FFFFFF"/>
                </a:solidFill>
                <a:latin typeface="Arial"/>
                <a:cs typeface="Arial"/>
              </a:rPr>
              <a:t>State and Local Policy Mechanisms to Support AD Adoption</a:t>
            </a:r>
            <a:endParaRPr kumimoji="0" lang="en-US" sz="3100" b="1" i="0" u="none" strike="noStrike" kern="1200" cap="none" spc="0" normalizeH="0" baseline="0" noProof="0">
              <a:ln>
                <a:noFill/>
              </a:ln>
              <a:solidFill>
                <a:sysClr val="window" lastClr="FFFFFF"/>
              </a:solidFill>
              <a:effectLst/>
              <a:uLnTx/>
              <a:uFillTx/>
              <a:latin typeface="Arial" panose="020B0604020202020204" pitchFamily="34" charset="0"/>
              <a:ea typeface="+mj-ea"/>
              <a:cs typeface="Arial" panose="020B0604020202020204" pitchFamily="34" charset="0"/>
            </a:endParaRPr>
          </a:p>
        </p:txBody>
      </p:sp>
      <p:pic>
        <p:nvPicPr>
          <p:cNvPr id="3" name="Picture 2" descr="A picture containing drawing&#10;&#10;Description automatically generated">
            <a:extLst>
              <a:ext uri="{FF2B5EF4-FFF2-40B4-BE49-F238E27FC236}">
                <a16:creationId xmlns:a16="http://schemas.microsoft.com/office/drawing/2014/main" id="{F79C5202-CC0C-8080-8334-A32232BA85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035" y="6145549"/>
            <a:ext cx="505993" cy="538637"/>
          </a:xfrm>
          <a:prstGeom prst="rect">
            <a:avLst/>
          </a:prstGeom>
          <a:ln w="38100">
            <a:solidFill>
              <a:schemeClr val="bg1"/>
            </a:solidFill>
          </a:ln>
        </p:spPr>
      </p:pic>
    </p:spTree>
    <p:extLst>
      <p:ext uri="{BB962C8B-B14F-4D97-AF65-F5344CB8AC3E}">
        <p14:creationId xmlns:p14="http://schemas.microsoft.com/office/powerpoint/2010/main" val="23387150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81B85B-2C52-CF9D-B517-34D43AB11D76}"/>
              </a:ext>
            </a:extLst>
          </p:cNvPr>
          <p:cNvSpPr>
            <a:spLocks noGrp="1"/>
          </p:cNvSpPr>
          <p:nvPr>
            <p:ph type="sldNum" sz="quarter" idx="12"/>
          </p:nvPr>
        </p:nvSpPr>
        <p:spPr>
          <a:xfrm>
            <a:off x="9713383" y="6623254"/>
            <a:ext cx="2478504" cy="276999"/>
          </a:xfrm>
        </p:spPr>
        <p:txBody>
          <a:bodyPr/>
          <a:lstStyle/>
          <a:p>
            <a:fld id="{6E7EEC89-94D1-4498-BA3F-CF8629C382D1}" type="slidenum">
              <a:rPr lang="en-US" sz="1200" b="1" smtClean="0">
                <a:solidFill>
                  <a:schemeClr val="bg1"/>
                </a:solidFill>
              </a:rPr>
              <a:t>22</a:t>
            </a:fld>
            <a:endParaRPr lang="en-US" sz="1200" b="1">
              <a:solidFill>
                <a:schemeClr val="bg1"/>
              </a:solidFill>
            </a:endParaRPr>
          </a:p>
        </p:txBody>
      </p:sp>
      <p:sp>
        <p:nvSpPr>
          <p:cNvPr id="4" name="Content Placeholder 3">
            <a:extLst>
              <a:ext uri="{FF2B5EF4-FFF2-40B4-BE49-F238E27FC236}">
                <a16:creationId xmlns:a16="http://schemas.microsoft.com/office/drawing/2014/main" id="{670F497F-3145-B639-48C8-E22C345DAB78}"/>
              </a:ext>
            </a:extLst>
          </p:cNvPr>
          <p:cNvSpPr>
            <a:spLocks noGrp="1"/>
          </p:cNvSpPr>
          <p:nvPr>
            <p:ph idx="1"/>
          </p:nvPr>
        </p:nvSpPr>
        <p:spPr>
          <a:xfrm>
            <a:off x="100110" y="1351128"/>
            <a:ext cx="11827194" cy="4932403"/>
          </a:xfrm>
        </p:spPr>
        <p:txBody>
          <a:bodyPr vert="horz" lIns="457200" tIns="45720" rIns="457200" bIns="45720" rtlCol="0" anchor="t">
            <a:normAutofit fontScale="92500" lnSpcReduction="10000"/>
          </a:bodyPr>
          <a:lstStyle/>
          <a:p>
            <a:pPr marL="45720" indent="0">
              <a:buNone/>
            </a:pPr>
            <a:r>
              <a:rPr lang="en-US" sz="2400" b="1">
                <a:solidFill>
                  <a:schemeClr val="accent1"/>
                </a:solidFill>
              </a:rPr>
              <a:t>Renewable Portfolio Standard (RPS)</a:t>
            </a:r>
            <a:endParaRPr lang="en-US" sz="2400">
              <a:solidFill>
                <a:schemeClr val="accent1"/>
              </a:solidFill>
            </a:endParaRPr>
          </a:p>
          <a:p>
            <a:pPr lvl="1"/>
            <a:r>
              <a:rPr lang="en-US"/>
              <a:t>Renewable Portfolio Standards (RPS) are policies that set requirements to increase the use of renewable energy sources for state electricity generation </a:t>
            </a:r>
            <a:endParaRPr lang="en-US">
              <a:cs typeface="Arial"/>
            </a:endParaRPr>
          </a:p>
          <a:p>
            <a:pPr lvl="1"/>
            <a:r>
              <a:rPr lang="en-US">
                <a:cs typeface="Arial"/>
              </a:rPr>
              <a:t>Majority of states have enforceable or voluntary RPS</a:t>
            </a:r>
          </a:p>
          <a:p>
            <a:pPr lvl="2"/>
            <a:r>
              <a:rPr lang="en-US" b="1">
                <a:cs typeface="Arial"/>
              </a:rPr>
              <a:t>not all RPS allow energy generation from AD systems</a:t>
            </a:r>
          </a:p>
          <a:p>
            <a:pPr lvl="1"/>
            <a:r>
              <a:rPr lang="en-US">
                <a:cs typeface="Arial"/>
              </a:rPr>
              <a:t>RPS do not directly provide financial incentives to AD system operators</a:t>
            </a:r>
          </a:p>
          <a:p>
            <a:pPr lvl="2"/>
            <a:r>
              <a:rPr lang="en-US">
                <a:cs typeface="Arial"/>
              </a:rPr>
              <a:t>To meet RPS requirements, utilities may develop rebate programs for AD systems</a:t>
            </a:r>
          </a:p>
          <a:p>
            <a:pPr marL="45720" indent="0">
              <a:buNone/>
            </a:pPr>
            <a:r>
              <a:rPr lang="en-US" sz="2400" b="1">
                <a:solidFill>
                  <a:schemeClr val="accent1"/>
                </a:solidFill>
              </a:rPr>
              <a:t>Policy Examples</a:t>
            </a:r>
          </a:p>
          <a:p>
            <a:pPr lvl="1"/>
            <a:r>
              <a:rPr lang="en-US">
                <a:cs typeface="Arial"/>
              </a:rPr>
              <a:t>In 2008, Michigan enacted the </a:t>
            </a:r>
            <a:r>
              <a:rPr lang="en-US">
                <a:cs typeface="Arial"/>
                <a:hlinkClick r:id="rId3"/>
              </a:rPr>
              <a:t>Clean, Renewable, and Efficiency Energy Act</a:t>
            </a:r>
            <a:r>
              <a:rPr lang="en-US">
                <a:cs typeface="Arial"/>
              </a:rPr>
              <a:t>, which requires all state electricity providers to meet tiered RPS requirements with 60% renewables by 2035</a:t>
            </a:r>
          </a:p>
          <a:p>
            <a:pPr lvl="1"/>
            <a:r>
              <a:rPr lang="en-US">
                <a:cs typeface="Arial"/>
              </a:rPr>
              <a:t>In 2021, the Illinois </a:t>
            </a:r>
            <a:r>
              <a:rPr lang="en-US">
                <a:cs typeface="Arial"/>
                <a:hlinkClick r:id="rId4"/>
              </a:rPr>
              <a:t>Climate and Equitable Jobs Act</a:t>
            </a:r>
            <a:r>
              <a:rPr lang="en-US">
                <a:cs typeface="Arial"/>
              </a:rPr>
              <a:t>, increased state RPS requirements to 50% renewable energy by 2040</a:t>
            </a:r>
          </a:p>
          <a:p>
            <a:pPr lvl="1"/>
            <a:endParaRPr lang="en-US">
              <a:cs typeface="Arial"/>
            </a:endParaRPr>
          </a:p>
          <a:p>
            <a:endParaRPr lang="en-US">
              <a:cs typeface="Arial"/>
            </a:endParaRPr>
          </a:p>
        </p:txBody>
      </p:sp>
      <p:sp>
        <p:nvSpPr>
          <p:cNvPr id="8" name="Title 7">
            <a:extLst>
              <a:ext uri="{FF2B5EF4-FFF2-40B4-BE49-F238E27FC236}">
                <a16:creationId xmlns:a16="http://schemas.microsoft.com/office/drawing/2014/main" id="{731DA466-A2BE-4C88-9290-D248F2E6A933}"/>
              </a:ext>
            </a:extLst>
          </p:cNvPr>
          <p:cNvSpPr>
            <a:spLocks noGrp="1"/>
          </p:cNvSpPr>
          <p:nvPr>
            <p:ph type="title"/>
          </p:nvPr>
        </p:nvSpPr>
        <p:spPr>
          <a:xfrm>
            <a:off x="-1" y="0"/>
            <a:ext cx="12188952" cy="914264"/>
          </a:xfrm>
        </p:spPr>
        <p:txBody>
          <a:bodyPr/>
          <a:lstStyle/>
          <a:p>
            <a:endParaRPr lang="en-US"/>
          </a:p>
        </p:txBody>
      </p:sp>
      <p:sp>
        <p:nvSpPr>
          <p:cNvPr id="15" name="Title 1">
            <a:extLst>
              <a:ext uri="{FF2B5EF4-FFF2-40B4-BE49-F238E27FC236}">
                <a16:creationId xmlns:a16="http://schemas.microsoft.com/office/drawing/2014/main" id="{D6633011-2FFB-4B62-829F-382D228FD157}"/>
              </a:ext>
            </a:extLst>
          </p:cNvPr>
          <p:cNvSpPr txBox="1">
            <a:spLocks/>
          </p:cNvSpPr>
          <p:nvPr/>
        </p:nvSpPr>
        <p:spPr>
          <a:xfrm>
            <a:off x="-3049" y="-448"/>
            <a:ext cx="12192000" cy="1243979"/>
          </a:xfrm>
          <a:prstGeom prst="rect">
            <a:avLst/>
          </a:prstGeom>
          <a:gradFill>
            <a:gsLst>
              <a:gs pos="0">
                <a:srgbClr val="006AAC">
                  <a:lumMod val="100000"/>
                </a:srgbClr>
              </a:gs>
              <a:gs pos="100000">
                <a:srgbClr val="0A357E"/>
              </a:gs>
            </a:gsLst>
            <a:path path="circle">
              <a:fillToRect l="50000" t="50000" r="50000" b="50000"/>
            </a:path>
          </a:gradFill>
        </p:spPr>
        <p:txBody>
          <a:bodyPr vert="horz" lIns="274320" tIns="45720" rIns="274320" bIns="45720" rtlCol="0" anchor="ctr" anchorCtr="0">
            <a:normAutofit/>
          </a:bodyPr>
          <a:lstStyle>
            <a:lvl1pPr marL="0" indent="0" algn="l" defTabSz="914400" rtl="0" eaLnBrk="1" latinLnBrk="0" hangingPunct="1">
              <a:lnSpc>
                <a:spcPct val="90000"/>
              </a:lnSpc>
              <a:spcBef>
                <a:spcPct val="0"/>
              </a:spcBef>
              <a:buFont typeface="Arial" pitchFamily="34" charset="0"/>
              <a:buNone/>
              <a:defRPr sz="3400" b="1" kern="1200">
                <a:solidFill>
                  <a:schemeClr val="bg1"/>
                </a:solidFill>
                <a:latin typeface="Arial Black" panose="020B0A04020102020204" pitchFamily="34" charset="0"/>
                <a:ea typeface="+mj-ea"/>
                <a:cs typeface="+mj-cs"/>
              </a:defRPr>
            </a:lvl1pPr>
          </a:lstStyle>
          <a:p>
            <a:pPr>
              <a:defRPr/>
            </a:pPr>
            <a:r>
              <a:rPr lang="en-US" sz="3100">
                <a:solidFill>
                  <a:sysClr val="window" lastClr="FFFFFF"/>
                </a:solidFill>
                <a:latin typeface="Arial"/>
                <a:cs typeface="Arial"/>
              </a:rPr>
              <a:t>State and Local Policy Mechanisms to Support AD Adoption</a:t>
            </a:r>
            <a:endParaRPr kumimoji="0" lang="en-US" sz="3100" b="1" i="0" u="none" strike="noStrike" kern="1200" cap="none" spc="0" normalizeH="0" baseline="0" noProof="0">
              <a:ln>
                <a:noFill/>
              </a:ln>
              <a:solidFill>
                <a:sysClr val="window" lastClr="FFFFFF"/>
              </a:solidFill>
              <a:effectLst/>
              <a:uLnTx/>
              <a:uFillTx/>
              <a:latin typeface="Arial" panose="020B0604020202020204" pitchFamily="34" charset="0"/>
              <a:ea typeface="+mj-ea"/>
              <a:cs typeface="Arial" panose="020B0604020202020204" pitchFamily="34" charset="0"/>
            </a:endParaRPr>
          </a:p>
        </p:txBody>
      </p:sp>
      <p:pic>
        <p:nvPicPr>
          <p:cNvPr id="3" name="Picture 2" descr="A picture containing drawing&#10;&#10;Description automatically generated">
            <a:extLst>
              <a:ext uri="{FF2B5EF4-FFF2-40B4-BE49-F238E27FC236}">
                <a16:creationId xmlns:a16="http://schemas.microsoft.com/office/drawing/2014/main" id="{6B476454-C9C4-873B-2275-993F7FEBD4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035" y="6145549"/>
            <a:ext cx="505993" cy="538637"/>
          </a:xfrm>
          <a:prstGeom prst="rect">
            <a:avLst/>
          </a:prstGeom>
          <a:ln w="38100">
            <a:solidFill>
              <a:schemeClr val="bg1"/>
            </a:solidFill>
          </a:ln>
        </p:spPr>
      </p:pic>
    </p:spTree>
    <p:extLst>
      <p:ext uri="{BB962C8B-B14F-4D97-AF65-F5344CB8AC3E}">
        <p14:creationId xmlns:p14="http://schemas.microsoft.com/office/powerpoint/2010/main" val="20158551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81B85B-2C52-CF9D-B517-34D43AB11D76}"/>
              </a:ext>
            </a:extLst>
          </p:cNvPr>
          <p:cNvSpPr>
            <a:spLocks noGrp="1"/>
          </p:cNvSpPr>
          <p:nvPr>
            <p:ph type="sldNum" sz="quarter" idx="12"/>
          </p:nvPr>
        </p:nvSpPr>
        <p:spPr>
          <a:xfrm>
            <a:off x="9713383" y="6623254"/>
            <a:ext cx="2478504" cy="276999"/>
          </a:xfrm>
        </p:spPr>
        <p:txBody>
          <a:bodyPr/>
          <a:lstStyle/>
          <a:p>
            <a:fld id="{6E7EEC89-94D1-4498-BA3F-CF8629C382D1}" type="slidenum">
              <a:rPr lang="en-US" sz="1200" b="1" smtClean="0">
                <a:solidFill>
                  <a:schemeClr val="bg1"/>
                </a:solidFill>
              </a:rPr>
              <a:t>23</a:t>
            </a:fld>
            <a:endParaRPr lang="en-US" sz="1200" b="1">
              <a:solidFill>
                <a:schemeClr val="bg1"/>
              </a:solidFill>
            </a:endParaRPr>
          </a:p>
        </p:txBody>
      </p:sp>
      <p:sp>
        <p:nvSpPr>
          <p:cNvPr id="4" name="Content Placeholder 3">
            <a:extLst>
              <a:ext uri="{FF2B5EF4-FFF2-40B4-BE49-F238E27FC236}">
                <a16:creationId xmlns:a16="http://schemas.microsoft.com/office/drawing/2014/main" id="{670F497F-3145-B639-48C8-E22C345DAB78}"/>
              </a:ext>
            </a:extLst>
          </p:cNvPr>
          <p:cNvSpPr>
            <a:spLocks noGrp="1"/>
          </p:cNvSpPr>
          <p:nvPr>
            <p:ph idx="1"/>
          </p:nvPr>
        </p:nvSpPr>
        <p:spPr>
          <a:xfrm>
            <a:off x="0" y="1335157"/>
            <a:ext cx="7939314" cy="5148784"/>
          </a:xfrm>
        </p:spPr>
        <p:txBody>
          <a:bodyPr vert="horz" lIns="457200" tIns="45720" rIns="457200" bIns="45720" rtlCol="0" anchor="t">
            <a:normAutofit/>
          </a:bodyPr>
          <a:lstStyle/>
          <a:p>
            <a:pPr marL="45720" indent="0">
              <a:buNone/>
            </a:pPr>
            <a:r>
              <a:rPr lang="en-US" sz="2400" b="1">
                <a:solidFill>
                  <a:schemeClr val="accent1"/>
                </a:solidFill>
              </a:rPr>
              <a:t>Net Metering and Feed-in-Tariffs </a:t>
            </a:r>
            <a:endParaRPr lang="en-US" sz="2400">
              <a:solidFill>
                <a:schemeClr val="accent1"/>
              </a:solidFill>
            </a:endParaRPr>
          </a:p>
          <a:p>
            <a:pPr lvl="1"/>
            <a:r>
              <a:rPr lang="en-US"/>
              <a:t>Allow electricity producers to sell excess electricity to the grid at a fixed or variable price</a:t>
            </a:r>
            <a:endParaRPr lang="en-US">
              <a:cs typeface="Arial"/>
            </a:endParaRPr>
          </a:p>
          <a:p>
            <a:pPr lvl="1"/>
            <a:r>
              <a:rPr lang="en-US"/>
              <a:t>As of 2021, 41 states and Washington, D.C. have adopted net metering policies</a:t>
            </a:r>
          </a:p>
          <a:p>
            <a:pPr lvl="1"/>
            <a:r>
              <a:rPr lang="en-US">
                <a:cs typeface="Arial"/>
              </a:rPr>
              <a:t>Feed-in-Tariffs with fixed terms allow farms to have consistent revenue stream over project lifetime</a:t>
            </a:r>
          </a:p>
          <a:p>
            <a:pPr lvl="2"/>
            <a:r>
              <a:rPr lang="en-US">
                <a:cs typeface="Arial"/>
              </a:rPr>
              <a:t>Very useful for project planning and feasibility</a:t>
            </a:r>
          </a:p>
          <a:p>
            <a:pPr marL="45720" indent="0">
              <a:buNone/>
            </a:pPr>
            <a:r>
              <a:rPr lang="en-US" sz="2400" b="1">
                <a:solidFill>
                  <a:schemeClr val="accent1"/>
                </a:solidFill>
              </a:rPr>
              <a:t>Program Example</a:t>
            </a:r>
          </a:p>
          <a:p>
            <a:pPr lvl="1"/>
            <a:r>
              <a:rPr lang="en-US"/>
              <a:t>Northern Indiana Public Service Company customers can sell electricity generated by AD back to utility for $0.092/kWh over a 15-year term</a:t>
            </a:r>
          </a:p>
          <a:p>
            <a:endParaRPr lang="en-US">
              <a:cs typeface="Arial"/>
            </a:endParaRPr>
          </a:p>
          <a:p>
            <a:pPr lvl="1"/>
            <a:endParaRPr lang="en-US">
              <a:cs typeface="Arial"/>
            </a:endParaRPr>
          </a:p>
          <a:p>
            <a:endParaRPr lang="en-US">
              <a:cs typeface="Arial"/>
            </a:endParaRPr>
          </a:p>
          <a:p>
            <a:pPr lvl="1"/>
            <a:endParaRPr lang="en-US">
              <a:cs typeface="Arial"/>
            </a:endParaRPr>
          </a:p>
          <a:p>
            <a:endParaRPr lang="en-US">
              <a:cs typeface="Arial"/>
            </a:endParaRPr>
          </a:p>
        </p:txBody>
      </p:sp>
      <p:sp>
        <p:nvSpPr>
          <p:cNvPr id="8" name="Title 7">
            <a:extLst>
              <a:ext uri="{FF2B5EF4-FFF2-40B4-BE49-F238E27FC236}">
                <a16:creationId xmlns:a16="http://schemas.microsoft.com/office/drawing/2014/main" id="{731DA466-A2BE-4C88-9290-D248F2E6A933}"/>
              </a:ext>
            </a:extLst>
          </p:cNvPr>
          <p:cNvSpPr>
            <a:spLocks noGrp="1"/>
          </p:cNvSpPr>
          <p:nvPr>
            <p:ph type="title"/>
          </p:nvPr>
        </p:nvSpPr>
        <p:spPr>
          <a:xfrm>
            <a:off x="-1" y="0"/>
            <a:ext cx="12188952" cy="914264"/>
          </a:xfrm>
        </p:spPr>
        <p:txBody>
          <a:bodyPr/>
          <a:lstStyle/>
          <a:p>
            <a:endParaRPr lang="en-US"/>
          </a:p>
        </p:txBody>
      </p:sp>
      <p:sp>
        <p:nvSpPr>
          <p:cNvPr id="15" name="Title 1">
            <a:extLst>
              <a:ext uri="{FF2B5EF4-FFF2-40B4-BE49-F238E27FC236}">
                <a16:creationId xmlns:a16="http://schemas.microsoft.com/office/drawing/2014/main" id="{D6633011-2FFB-4B62-829F-382D228FD157}"/>
              </a:ext>
            </a:extLst>
          </p:cNvPr>
          <p:cNvSpPr txBox="1">
            <a:spLocks/>
          </p:cNvSpPr>
          <p:nvPr/>
        </p:nvSpPr>
        <p:spPr>
          <a:xfrm>
            <a:off x="-3049" y="-448"/>
            <a:ext cx="12192000" cy="1243979"/>
          </a:xfrm>
          <a:prstGeom prst="rect">
            <a:avLst/>
          </a:prstGeom>
          <a:gradFill>
            <a:gsLst>
              <a:gs pos="0">
                <a:srgbClr val="006AAC">
                  <a:lumMod val="100000"/>
                </a:srgbClr>
              </a:gs>
              <a:gs pos="100000">
                <a:srgbClr val="0A357E"/>
              </a:gs>
            </a:gsLst>
            <a:path path="circle">
              <a:fillToRect l="50000" t="50000" r="50000" b="50000"/>
            </a:path>
          </a:gradFill>
        </p:spPr>
        <p:txBody>
          <a:bodyPr vert="horz" lIns="274320" tIns="45720" rIns="274320" bIns="45720" rtlCol="0" anchor="ctr" anchorCtr="0">
            <a:normAutofit/>
          </a:bodyPr>
          <a:lstStyle>
            <a:lvl1pPr marL="0" indent="0" algn="l" defTabSz="914400" rtl="0" eaLnBrk="1" latinLnBrk="0" hangingPunct="1">
              <a:lnSpc>
                <a:spcPct val="90000"/>
              </a:lnSpc>
              <a:spcBef>
                <a:spcPct val="0"/>
              </a:spcBef>
              <a:buFont typeface="Arial" pitchFamily="34" charset="0"/>
              <a:buNone/>
              <a:defRPr sz="3400" b="1" kern="1200">
                <a:solidFill>
                  <a:schemeClr val="bg1"/>
                </a:solidFill>
                <a:latin typeface="Arial Black" panose="020B0A04020102020204" pitchFamily="34" charset="0"/>
                <a:ea typeface="+mj-ea"/>
                <a:cs typeface="+mj-cs"/>
              </a:defRPr>
            </a:lvl1pPr>
          </a:lstStyle>
          <a:p>
            <a:pPr>
              <a:defRPr/>
            </a:pPr>
            <a:r>
              <a:rPr lang="en-US" sz="3100">
                <a:solidFill>
                  <a:sysClr val="window" lastClr="FFFFFF"/>
                </a:solidFill>
                <a:latin typeface="Arial"/>
                <a:cs typeface="Arial"/>
              </a:rPr>
              <a:t>State and Local Policy Mechanisms to Support AD Adoption</a:t>
            </a:r>
            <a:endParaRPr kumimoji="0" lang="en-US" sz="3100" b="1" i="0" u="none" strike="noStrike" kern="1200" cap="none" spc="0" normalizeH="0" baseline="0" noProof="0">
              <a:ln>
                <a:noFill/>
              </a:ln>
              <a:solidFill>
                <a:sysClr val="window" lastClr="FFFFFF"/>
              </a:solidFill>
              <a:effectLst/>
              <a:uLnTx/>
              <a:uFillTx/>
              <a:latin typeface="Arial" panose="020B0604020202020204" pitchFamily="34" charset="0"/>
              <a:ea typeface="+mj-ea"/>
              <a:cs typeface="Arial" panose="020B0604020202020204" pitchFamily="34" charset="0"/>
            </a:endParaRPr>
          </a:p>
        </p:txBody>
      </p:sp>
      <p:pic>
        <p:nvPicPr>
          <p:cNvPr id="3" name="Picture 2" descr="hydro-net-metering-graphic-01">
            <a:extLst>
              <a:ext uri="{FF2B5EF4-FFF2-40B4-BE49-F238E27FC236}">
                <a16:creationId xmlns:a16="http://schemas.microsoft.com/office/drawing/2014/main" id="{B2FAD8BF-3F2C-2466-77D1-B797AA1A89ED}"/>
              </a:ext>
            </a:extLst>
          </p:cNvPr>
          <p:cNvPicPr>
            <a:picLocks noChangeAspect="1"/>
          </p:cNvPicPr>
          <p:nvPr/>
        </p:nvPicPr>
        <p:blipFill>
          <a:blip r:embed="rId3"/>
          <a:stretch>
            <a:fillRect/>
          </a:stretch>
        </p:blipFill>
        <p:spPr>
          <a:xfrm>
            <a:off x="7448632" y="2458554"/>
            <a:ext cx="4580662" cy="3064289"/>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EAC16D37-1BB7-2E94-3342-6D85B44AD7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035" y="6145549"/>
            <a:ext cx="505993" cy="538637"/>
          </a:xfrm>
          <a:prstGeom prst="rect">
            <a:avLst/>
          </a:prstGeom>
          <a:ln w="38100">
            <a:solidFill>
              <a:schemeClr val="bg1"/>
            </a:solidFill>
          </a:ln>
        </p:spPr>
      </p:pic>
    </p:spTree>
    <p:extLst>
      <p:ext uri="{BB962C8B-B14F-4D97-AF65-F5344CB8AC3E}">
        <p14:creationId xmlns:p14="http://schemas.microsoft.com/office/powerpoint/2010/main" val="20805331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81B85B-2C52-CF9D-B517-34D43AB11D76}"/>
              </a:ext>
            </a:extLst>
          </p:cNvPr>
          <p:cNvSpPr>
            <a:spLocks noGrp="1"/>
          </p:cNvSpPr>
          <p:nvPr>
            <p:ph type="sldNum" sz="quarter" idx="12"/>
          </p:nvPr>
        </p:nvSpPr>
        <p:spPr>
          <a:xfrm>
            <a:off x="9713383" y="6623254"/>
            <a:ext cx="2478504" cy="276999"/>
          </a:xfrm>
        </p:spPr>
        <p:txBody>
          <a:bodyPr/>
          <a:lstStyle/>
          <a:p>
            <a:fld id="{6E7EEC89-94D1-4498-BA3F-CF8629C382D1}" type="slidenum">
              <a:rPr lang="en-US" sz="1200" b="1" smtClean="0">
                <a:solidFill>
                  <a:schemeClr val="bg1"/>
                </a:solidFill>
              </a:rPr>
              <a:t>24</a:t>
            </a:fld>
            <a:endParaRPr lang="en-US" sz="1200" b="1">
              <a:solidFill>
                <a:schemeClr val="bg1"/>
              </a:solidFill>
            </a:endParaRPr>
          </a:p>
        </p:txBody>
      </p:sp>
      <p:sp>
        <p:nvSpPr>
          <p:cNvPr id="4" name="Content Placeholder 3">
            <a:extLst>
              <a:ext uri="{FF2B5EF4-FFF2-40B4-BE49-F238E27FC236}">
                <a16:creationId xmlns:a16="http://schemas.microsoft.com/office/drawing/2014/main" id="{670F497F-3145-B639-48C8-E22C345DAB78}"/>
              </a:ext>
            </a:extLst>
          </p:cNvPr>
          <p:cNvSpPr>
            <a:spLocks noGrp="1"/>
          </p:cNvSpPr>
          <p:nvPr>
            <p:ph idx="1"/>
          </p:nvPr>
        </p:nvSpPr>
        <p:spPr>
          <a:xfrm>
            <a:off x="114486" y="1336030"/>
            <a:ext cx="11674239" cy="5148784"/>
          </a:xfrm>
        </p:spPr>
        <p:txBody>
          <a:bodyPr vert="horz" lIns="457200" tIns="45720" rIns="457200" bIns="45720" rtlCol="0" anchor="t">
            <a:normAutofit/>
          </a:bodyPr>
          <a:lstStyle/>
          <a:p>
            <a:pPr marL="45720" indent="0">
              <a:buNone/>
            </a:pPr>
            <a:r>
              <a:rPr lang="en-US" sz="2400" b="1">
                <a:solidFill>
                  <a:schemeClr val="accent1"/>
                </a:solidFill>
              </a:rPr>
              <a:t>Tax Credits and Incentives</a:t>
            </a:r>
          </a:p>
          <a:p>
            <a:pPr lvl="1"/>
            <a:r>
              <a:rPr lang="en-US"/>
              <a:t>Corporate, personal, sales, and property tax incentives can be used to directly reduce an individual biogas producer’s tax bill</a:t>
            </a:r>
          </a:p>
          <a:p>
            <a:pPr lvl="1"/>
            <a:r>
              <a:rPr lang="en-US">
                <a:cs typeface="Arial" panose="020B0604020202020204"/>
              </a:rPr>
              <a:t>Options vary by state but include allocating tax credits based on kilowatts per hour (kWh) produced, allocating tax credits worth a percentage of the property constructed, or offering reduced tax liability</a:t>
            </a:r>
          </a:p>
          <a:p>
            <a:pPr marL="45720" indent="0">
              <a:buNone/>
            </a:pPr>
            <a:r>
              <a:rPr lang="en-US" sz="2400" b="1">
                <a:solidFill>
                  <a:schemeClr val="accent1"/>
                </a:solidFill>
              </a:rPr>
              <a:t>Program Examples</a:t>
            </a:r>
          </a:p>
          <a:p>
            <a:pPr lvl="1"/>
            <a:r>
              <a:rPr lang="en-US">
                <a:cs typeface="Arial" panose="020B0604020202020204"/>
              </a:rPr>
              <a:t>The Utah State Energy Program provides tax credits for both residential and commercial renewable energy systems</a:t>
            </a:r>
          </a:p>
          <a:p>
            <a:pPr lvl="2"/>
            <a:r>
              <a:rPr lang="en-US">
                <a:cs typeface="Arial" panose="020B0604020202020204"/>
              </a:rPr>
              <a:t>For commercial AD systems, the tax credit is $0.0035/kWh for a 4-year term</a:t>
            </a:r>
          </a:p>
          <a:p>
            <a:pPr lvl="1"/>
            <a:r>
              <a:rPr lang="en-US">
                <a:cs typeface="Arial" panose="020B0604020202020204"/>
              </a:rPr>
              <a:t>The Michigan Department of Agriculture provides 100% exemption from real and personal property taxes for qualifying farm AD systems </a:t>
            </a:r>
          </a:p>
          <a:p>
            <a:pPr marL="45720" indent="0">
              <a:buNone/>
            </a:pPr>
            <a:endParaRPr lang="en-US" sz="2400" b="1">
              <a:solidFill>
                <a:schemeClr val="accent1"/>
              </a:solidFill>
            </a:endParaRPr>
          </a:p>
          <a:p>
            <a:endParaRPr lang="en-US">
              <a:cs typeface="Arial" panose="020B0604020202020204"/>
            </a:endParaRPr>
          </a:p>
          <a:p>
            <a:endParaRPr lang="en-US">
              <a:cs typeface="Arial" panose="020B0604020202020204"/>
            </a:endParaRPr>
          </a:p>
          <a:p>
            <a:pPr lvl="1"/>
            <a:endParaRPr lang="en-US">
              <a:cs typeface="Arial" panose="020B0604020202020204"/>
            </a:endParaRPr>
          </a:p>
          <a:p>
            <a:endParaRPr lang="en-US">
              <a:cs typeface="Arial" panose="020B0604020202020204"/>
            </a:endParaRPr>
          </a:p>
          <a:p>
            <a:pPr lvl="1"/>
            <a:endParaRPr lang="en-US">
              <a:cs typeface="Arial" panose="020B0604020202020204"/>
            </a:endParaRPr>
          </a:p>
          <a:p>
            <a:endParaRPr lang="en-US">
              <a:cs typeface="Arial" panose="020B0604020202020204"/>
            </a:endParaRPr>
          </a:p>
        </p:txBody>
      </p:sp>
      <p:sp>
        <p:nvSpPr>
          <p:cNvPr id="8" name="Title 7">
            <a:extLst>
              <a:ext uri="{FF2B5EF4-FFF2-40B4-BE49-F238E27FC236}">
                <a16:creationId xmlns:a16="http://schemas.microsoft.com/office/drawing/2014/main" id="{731DA466-A2BE-4C88-9290-D248F2E6A933}"/>
              </a:ext>
            </a:extLst>
          </p:cNvPr>
          <p:cNvSpPr>
            <a:spLocks noGrp="1"/>
          </p:cNvSpPr>
          <p:nvPr>
            <p:ph type="title"/>
          </p:nvPr>
        </p:nvSpPr>
        <p:spPr>
          <a:xfrm>
            <a:off x="-1" y="0"/>
            <a:ext cx="12188952" cy="914264"/>
          </a:xfrm>
        </p:spPr>
        <p:txBody>
          <a:bodyPr/>
          <a:lstStyle/>
          <a:p>
            <a:endParaRPr lang="en-US"/>
          </a:p>
        </p:txBody>
      </p:sp>
      <p:sp>
        <p:nvSpPr>
          <p:cNvPr id="15" name="Title 1">
            <a:extLst>
              <a:ext uri="{FF2B5EF4-FFF2-40B4-BE49-F238E27FC236}">
                <a16:creationId xmlns:a16="http://schemas.microsoft.com/office/drawing/2014/main" id="{D6633011-2FFB-4B62-829F-382D228FD157}"/>
              </a:ext>
            </a:extLst>
          </p:cNvPr>
          <p:cNvSpPr txBox="1">
            <a:spLocks/>
          </p:cNvSpPr>
          <p:nvPr/>
        </p:nvSpPr>
        <p:spPr>
          <a:xfrm>
            <a:off x="-3049" y="-448"/>
            <a:ext cx="12192000" cy="1243979"/>
          </a:xfrm>
          <a:prstGeom prst="rect">
            <a:avLst/>
          </a:prstGeom>
          <a:gradFill>
            <a:gsLst>
              <a:gs pos="0">
                <a:srgbClr val="006AAC">
                  <a:lumMod val="100000"/>
                </a:srgbClr>
              </a:gs>
              <a:gs pos="100000">
                <a:srgbClr val="0A357E"/>
              </a:gs>
            </a:gsLst>
            <a:path path="circle">
              <a:fillToRect l="50000" t="50000" r="50000" b="50000"/>
            </a:path>
          </a:gradFill>
        </p:spPr>
        <p:txBody>
          <a:bodyPr vert="horz" lIns="274320" tIns="45720" rIns="274320" bIns="45720" rtlCol="0" anchor="ctr" anchorCtr="0">
            <a:normAutofit/>
          </a:bodyPr>
          <a:lstStyle>
            <a:lvl1pPr marL="0" indent="0" algn="l" defTabSz="914400" rtl="0" eaLnBrk="1" latinLnBrk="0" hangingPunct="1">
              <a:lnSpc>
                <a:spcPct val="90000"/>
              </a:lnSpc>
              <a:spcBef>
                <a:spcPct val="0"/>
              </a:spcBef>
              <a:buFont typeface="Arial" pitchFamily="34" charset="0"/>
              <a:buNone/>
              <a:defRPr sz="3400" b="1" kern="1200">
                <a:solidFill>
                  <a:schemeClr val="bg1"/>
                </a:solidFill>
                <a:latin typeface="Arial Black" panose="020B0A04020102020204" pitchFamily="34" charset="0"/>
                <a:ea typeface="+mj-ea"/>
                <a:cs typeface="+mj-cs"/>
              </a:defRPr>
            </a:lvl1pPr>
          </a:lstStyle>
          <a:p>
            <a:pPr>
              <a:defRPr/>
            </a:pPr>
            <a:r>
              <a:rPr lang="en-US" sz="3100">
                <a:solidFill>
                  <a:sysClr val="window" lastClr="FFFFFF"/>
                </a:solidFill>
                <a:latin typeface="Arial"/>
                <a:cs typeface="Arial"/>
              </a:rPr>
              <a:t>State and Local Policy Mechanisms to Support AD Adoption</a:t>
            </a:r>
            <a:endParaRPr kumimoji="0" lang="en-US" sz="3100" b="1" i="0" u="none" strike="noStrike" kern="1200" cap="none" spc="0" normalizeH="0" baseline="0" noProof="0">
              <a:ln>
                <a:noFill/>
              </a:ln>
              <a:solidFill>
                <a:sysClr val="window" lastClr="FFFFFF"/>
              </a:solidFill>
              <a:effectLst/>
              <a:uLnTx/>
              <a:uFillTx/>
              <a:latin typeface="Arial" panose="020B0604020202020204" pitchFamily="34" charset="0"/>
              <a:ea typeface="+mj-ea"/>
              <a:cs typeface="Arial" panose="020B0604020202020204" pitchFamily="34" charset="0"/>
            </a:endParaRPr>
          </a:p>
        </p:txBody>
      </p:sp>
      <p:pic>
        <p:nvPicPr>
          <p:cNvPr id="3" name="Picture 2" descr="A picture containing drawing&#10;&#10;Description automatically generated">
            <a:extLst>
              <a:ext uri="{FF2B5EF4-FFF2-40B4-BE49-F238E27FC236}">
                <a16:creationId xmlns:a16="http://schemas.microsoft.com/office/drawing/2014/main" id="{3D8A3AFC-A22C-FE8A-DE12-E822FDA4BA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035" y="6145549"/>
            <a:ext cx="505993" cy="538637"/>
          </a:xfrm>
          <a:prstGeom prst="rect">
            <a:avLst/>
          </a:prstGeom>
          <a:ln w="38100">
            <a:solidFill>
              <a:schemeClr val="bg1"/>
            </a:solidFill>
          </a:ln>
        </p:spPr>
      </p:pic>
    </p:spTree>
    <p:extLst>
      <p:ext uri="{BB962C8B-B14F-4D97-AF65-F5344CB8AC3E}">
        <p14:creationId xmlns:p14="http://schemas.microsoft.com/office/powerpoint/2010/main" val="29198777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81B85B-2C52-CF9D-B517-34D43AB11D76}"/>
              </a:ext>
            </a:extLst>
          </p:cNvPr>
          <p:cNvSpPr>
            <a:spLocks noGrp="1"/>
          </p:cNvSpPr>
          <p:nvPr>
            <p:ph type="sldNum" sz="quarter" idx="12"/>
          </p:nvPr>
        </p:nvSpPr>
        <p:spPr>
          <a:xfrm>
            <a:off x="9713383" y="6602088"/>
            <a:ext cx="2478504" cy="276999"/>
          </a:xfrm>
        </p:spPr>
        <p:txBody>
          <a:bodyPr/>
          <a:lstStyle/>
          <a:p>
            <a:fld id="{6E7EEC89-94D1-4498-BA3F-CF8629C382D1}" type="slidenum">
              <a:rPr lang="en-US" sz="1200" b="1" smtClean="0">
                <a:solidFill>
                  <a:schemeClr val="bg1"/>
                </a:solidFill>
              </a:rPr>
              <a:t>25</a:t>
            </a:fld>
            <a:endParaRPr lang="en-US" sz="1200" b="1">
              <a:solidFill>
                <a:schemeClr val="bg1"/>
              </a:solidFill>
            </a:endParaRPr>
          </a:p>
        </p:txBody>
      </p:sp>
      <p:sp>
        <p:nvSpPr>
          <p:cNvPr id="4" name="Content Placeholder 3">
            <a:extLst>
              <a:ext uri="{FF2B5EF4-FFF2-40B4-BE49-F238E27FC236}">
                <a16:creationId xmlns:a16="http://schemas.microsoft.com/office/drawing/2014/main" id="{670F497F-3145-B639-48C8-E22C345DAB78}"/>
              </a:ext>
            </a:extLst>
          </p:cNvPr>
          <p:cNvSpPr>
            <a:spLocks noGrp="1"/>
          </p:cNvSpPr>
          <p:nvPr>
            <p:ph idx="1"/>
          </p:nvPr>
        </p:nvSpPr>
        <p:spPr>
          <a:xfrm>
            <a:off x="114486" y="1336030"/>
            <a:ext cx="11671113" cy="5148784"/>
          </a:xfrm>
        </p:spPr>
        <p:txBody>
          <a:bodyPr vert="horz" lIns="457200" tIns="45720" rIns="457200" bIns="45720" rtlCol="0" anchor="t">
            <a:normAutofit fontScale="92500" lnSpcReduction="20000"/>
          </a:bodyPr>
          <a:lstStyle/>
          <a:p>
            <a:pPr marL="45720" indent="0">
              <a:buNone/>
            </a:pPr>
            <a:r>
              <a:rPr lang="en-US" sz="2400" b="1">
                <a:solidFill>
                  <a:schemeClr val="accent1"/>
                </a:solidFill>
              </a:rPr>
              <a:t>Organics Diversion Policies</a:t>
            </a:r>
            <a:endParaRPr lang="en-US" sz="2400">
              <a:solidFill>
                <a:schemeClr val="accent1"/>
              </a:solidFill>
            </a:endParaRPr>
          </a:p>
          <a:p>
            <a:pPr lvl="1"/>
            <a:r>
              <a:rPr lang="en-US">
                <a:cs typeface="Arial"/>
              </a:rPr>
              <a:t>States implement organic waste diversion policies to reduce food and yard waste from going to landfills</a:t>
            </a:r>
          </a:p>
          <a:p>
            <a:pPr lvl="1"/>
            <a:r>
              <a:rPr lang="en-US">
                <a:cs typeface="Arial"/>
              </a:rPr>
              <a:t>These policies provide a reliable source of waste that can be added to farm AD systems (known as co-digestion) to increase biogas production and revenue</a:t>
            </a:r>
          </a:p>
          <a:p>
            <a:pPr marL="45720" indent="0">
              <a:buNone/>
            </a:pPr>
            <a:r>
              <a:rPr lang="en-US" sz="2400" b="1">
                <a:solidFill>
                  <a:schemeClr val="accent1"/>
                </a:solidFill>
              </a:rPr>
              <a:t>Program Examples</a:t>
            </a:r>
          </a:p>
          <a:p>
            <a:r>
              <a:rPr lang="en-US" sz="2200">
                <a:cs typeface="Arial"/>
              </a:rPr>
              <a:t>Massachusetts regulations ban disposal of food and other organic wastes from businesses and institutions that generate more than one-half ton of these materials per week</a:t>
            </a:r>
          </a:p>
          <a:p>
            <a:r>
              <a:rPr lang="en-US" sz="2200">
                <a:cs typeface="Arial"/>
              </a:rPr>
              <a:t>From 2012 to 2020, the </a:t>
            </a:r>
            <a:r>
              <a:rPr lang="en-US" sz="2200">
                <a:cs typeface="Arial"/>
                <a:hlinkClick r:id="rId3"/>
              </a:rPr>
              <a:t>Commonwealth Organics-to-Energy Program </a:t>
            </a:r>
            <a:r>
              <a:rPr lang="en-US" sz="2200">
                <a:cs typeface="Arial"/>
              </a:rPr>
              <a:t>helped prepare the state for the impending ban by providing grant funding for feasibility studies and construction of AD systems that combine food waste and manure</a:t>
            </a:r>
          </a:p>
          <a:p>
            <a:pPr lvl="1"/>
            <a:r>
              <a:rPr lang="en-US">
                <a:cs typeface="Arial"/>
              </a:rPr>
              <a:t>12 facilities were constructed or upgraded for a 500,000-tons-per-year increase in state organics processing capacity</a:t>
            </a:r>
          </a:p>
          <a:p>
            <a:pPr lvl="1"/>
            <a:r>
              <a:rPr lang="en-US">
                <a:cs typeface="Arial"/>
              </a:rPr>
              <a:t>The program established a business model of economically viable co-digestion AD systems on modestly-sized farms</a:t>
            </a:r>
          </a:p>
          <a:p>
            <a:pPr lvl="1"/>
            <a:endParaRPr lang="en-US" sz="1800">
              <a:cs typeface="Arial"/>
            </a:endParaRPr>
          </a:p>
          <a:p>
            <a:endParaRPr lang="en-US">
              <a:cs typeface="Arial" panose="020B0604020202020204"/>
            </a:endParaRPr>
          </a:p>
          <a:p>
            <a:endParaRPr lang="en-US">
              <a:cs typeface="Arial" panose="020B0604020202020204"/>
            </a:endParaRPr>
          </a:p>
          <a:p>
            <a:pPr lvl="1"/>
            <a:endParaRPr lang="en-US">
              <a:cs typeface="Arial" panose="020B0604020202020204"/>
            </a:endParaRPr>
          </a:p>
          <a:p>
            <a:endParaRPr lang="en-US">
              <a:cs typeface="Arial" panose="020B0604020202020204"/>
            </a:endParaRPr>
          </a:p>
          <a:p>
            <a:pPr lvl="1"/>
            <a:endParaRPr lang="en-US">
              <a:cs typeface="Arial" panose="020B0604020202020204"/>
            </a:endParaRPr>
          </a:p>
          <a:p>
            <a:endParaRPr lang="en-US">
              <a:cs typeface="Arial" panose="020B0604020202020204"/>
            </a:endParaRPr>
          </a:p>
        </p:txBody>
      </p:sp>
      <p:sp>
        <p:nvSpPr>
          <p:cNvPr id="8" name="Title 7">
            <a:extLst>
              <a:ext uri="{FF2B5EF4-FFF2-40B4-BE49-F238E27FC236}">
                <a16:creationId xmlns:a16="http://schemas.microsoft.com/office/drawing/2014/main" id="{731DA466-A2BE-4C88-9290-D248F2E6A933}"/>
              </a:ext>
            </a:extLst>
          </p:cNvPr>
          <p:cNvSpPr>
            <a:spLocks noGrp="1"/>
          </p:cNvSpPr>
          <p:nvPr>
            <p:ph type="title"/>
          </p:nvPr>
        </p:nvSpPr>
        <p:spPr>
          <a:xfrm>
            <a:off x="-1" y="0"/>
            <a:ext cx="12188952" cy="914264"/>
          </a:xfrm>
        </p:spPr>
        <p:txBody>
          <a:bodyPr/>
          <a:lstStyle/>
          <a:p>
            <a:endParaRPr lang="en-US"/>
          </a:p>
        </p:txBody>
      </p:sp>
      <p:sp>
        <p:nvSpPr>
          <p:cNvPr id="15" name="Title 1">
            <a:extLst>
              <a:ext uri="{FF2B5EF4-FFF2-40B4-BE49-F238E27FC236}">
                <a16:creationId xmlns:a16="http://schemas.microsoft.com/office/drawing/2014/main" id="{D6633011-2FFB-4B62-829F-382D228FD157}"/>
              </a:ext>
            </a:extLst>
          </p:cNvPr>
          <p:cNvSpPr txBox="1">
            <a:spLocks/>
          </p:cNvSpPr>
          <p:nvPr/>
        </p:nvSpPr>
        <p:spPr>
          <a:xfrm>
            <a:off x="-3049" y="-448"/>
            <a:ext cx="12192000" cy="1243979"/>
          </a:xfrm>
          <a:prstGeom prst="rect">
            <a:avLst/>
          </a:prstGeom>
          <a:gradFill>
            <a:gsLst>
              <a:gs pos="0">
                <a:srgbClr val="006AAC">
                  <a:lumMod val="100000"/>
                </a:srgbClr>
              </a:gs>
              <a:gs pos="100000">
                <a:srgbClr val="0A357E"/>
              </a:gs>
            </a:gsLst>
            <a:path path="circle">
              <a:fillToRect l="50000" t="50000" r="50000" b="50000"/>
            </a:path>
          </a:gradFill>
        </p:spPr>
        <p:txBody>
          <a:bodyPr vert="horz" lIns="274320" tIns="45720" rIns="274320" bIns="45720" rtlCol="0" anchor="ctr" anchorCtr="0">
            <a:normAutofit/>
          </a:bodyPr>
          <a:lstStyle>
            <a:lvl1pPr marL="0" indent="0" algn="l" defTabSz="914400" rtl="0" eaLnBrk="1" latinLnBrk="0" hangingPunct="1">
              <a:lnSpc>
                <a:spcPct val="90000"/>
              </a:lnSpc>
              <a:spcBef>
                <a:spcPct val="0"/>
              </a:spcBef>
              <a:buFont typeface="Arial" pitchFamily="34" charset="0"/>
              <a:buNone/>
              <a:defRPr sz="3400" b="1" kern="1200">
                <a:solidFill>
                  <a:schemeClr val="bg1"/>
                </a:solidFill>
                <a:latin typeface="Arial Black" panose="020B0A04020102020204" pitchFamily="34" charset="0"/>
                <a:ea typeface="+mj-ea"/>
                <a:cs typeface="+mj-cs"/>
              </a:defRPr>
            </a:lvl1pPr>
          </a:lstStyle>
          <a:p>
            <a:pPr>
              <a:defRPr/>
            </a:pPr>
            <a:r>
              <a:rPr lang="en-US" sz="3100">
                <a:solidFill>
                  <a:sysClr val="window" lastClr="FFFFFF"/>
                </a:solidFill>
                <a:latin typeface="Arial"/>
                <a:cs typeface="Arial"/>
              </a:rPr>
              <a:t>State and Local Policy Mechanisms to Support AD Adoption</a:t>
            </a:r>
            <a:endParaRPr kumimoji="0" lang="en-US" sz="3100" b="1" i="0" u="none" strike="noStrike" kern="1200" cap="none" spc="0" normalizeH="0" baseline="0" noProof="0">
              <a:ln>
                <a:noFill/>
              </a:ln>
              <a:solidFill>
                <a:sysClr val="window" lastClr="FFFFFF"/>
              </a:solidFill>
              <a:effectLst/>
              <a:uLnTx/>
              <a:uFillTx/>
              <a:latin typeface="Arial" panose="020B0604020202020204" pitchFamily="34" charset="0"/>
              <a:ea typeface="+mj-ea"/>
              <a:cs typeface="Arial" panose="020B0604020202020204" pitchFamily="34" charset="0"/>
            </a:endParaRPr>
          </a:p>
        </p:txBody>
      </p:sp>
      <p:pic>
        <p:nvPicPr>
          <p:cNvPr id="3" name="Picture 2" descr="A picture containing drawing&#10;&#10;Description automatically generated">
            <a:extLst>
              <a:ext uri="{FF2B5EF4-FFF2-40B4-BE49-F238E27FC236}">
                <a16:creationId xmlns:a16="http://schemas.microsoft.com/office/drawing/2014/main" id="{4B14BE82-CEFB-81CA-92E0-3BA9AD17FF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035" y="6145549"/>
            <a:ext cx="505993" cy="538637"/>
          </a:xfrm>
          <a:prstGeom prst="rect">
            <a:avLst/>
          </a:prstGeom>
          <a:ln w="38100">
            <a:solidFill>
              <a:schemeClr val="bg1"/>
            </a:solidFill>
          </a:ln>
        </p:spPr>
      </p:pic>
    </p:spTree>
    <p:extLst>
      <p:ext uri="{BB962C8B-B14F-4D97-AF65-F5344CB8AC3E}">
        <p14:creationId xmlns:p14="http://schemas.microsoft.com/office/powerpoint/2010/main" val="7312213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81B85B-2C52-CF9D-B517-34D43AB11D76}"/>
              </a:ext>
            </a:extLst>
          </p:cNvPr>
          <p:cNvSpPr>
            <a:spLocks noGrp="1"/>
          </p:cNvSpPr>
          <p:nvPr>
            <p:ph type="sldNum" sz="quarter" idx="12"/>
          </p:nvPr>
        </p:nvSpPr>
        <p:spPr>
          <a:xfrm>
            <a:off x="9713496" y="6581001"/>
            <a:ext cx="2478504" cy="276999"/>
          </a:xfrm>
        </p:spPr>
        <p:txBody>
          <a:bodyPr/>
          <a:lstStyle/>
          <a:p>
            <a:fld id="{6E7EEC89-94D1-4498-BA3F-CF8629C382D1}" type="slidenum">
              <a:rPr lang="en-US" sz="1200" b="1" smtClean="0">
                <a:solidFill>
                  <a:schemeClr val="bg1"/>
                </a:solidFill>
              </a:rPr>
              <a:t>26</a:t>
            </a:fld>
            <a:endParaRPr lang="en-US" sz="1200" b="1">
              <a:solidFill>
                <a:schemeClr val="bg1"/>
              </a:solidFill>
            </a:endParaRPr>
          </a:p>
        </p:txBody>
      </p:sp>
      <p:sp>
        <p:nvSpPr>
          <p:cNvPr id="4" name="Content Placeholder 3">
            <a:extLst>
              <a:ext uri="{FF2B5EF4-FFF2-40B4-BE49-F238E27FC236}">
                <a16:creationId xmlns:a16="http://schemas.microsoft.com/office/drawing/2014/main" id="{670F497F-3145-B639-48C8-E22C345DAB78}"/>
              </a:ext>
            </a:extLst>
          </p:cNvPr>
          <p:cNvSpPr>
            <a:spLocks noGrp="1"/>
          </p:cNvSpPr>
          <p:nvPr>
            <p:ph idx="1"/>
          </p:nvPr>
        </p:nvSpPr>
        <p:spPr>
          <a:xfrm>
            <a:off x="0" y="1700282"/>
            <a:ext cx="6571531" cy="5148784"/>
          </a:xfrm>
        </p:spPr>
        <p:txBody>
          <a:bodyPr vert="horz" lIns="457200" tIns="45720" rIns="457200" bIns="45720" rtlCol="0" anchor="t">
            <a:normAutofit/>
          </a:bodyPr>
          <a:lstStyle/>
          <a:p>
            <a:r>
              <a:rPr lang="en-US" sz="2400" b="1">
                <a:solidFill>
                  <a:schemeClr val="accent1"/>
                </a:solidFill>
              </a:rPr>
              <a:t>Anaerobic Digester Ombudsman </a:t>
            </a:r>
          </a:p>
          <a:p>
            <a:pPr lvl="1">
              <a:lnSpc>
                <a:spcPct val="90000"/>
              </a:lnSpc>
            </a:pPr>
            <a:r>
              <a:rPr lang="en-US" sz="2400">
                <a:cs typeface="Arial" panose="020B0604020202020204"/>
              </a:rPr>
              <a:t>A third-party individual that helps livestock facilities develop and maintain anaerobic digester projects.</a:t>
            </a:r>
          </a:p>
          <a:p>
            <a:pPr lvl="1">
              <a:lnSpc>
                <a:spcPct val="90000"/>
              </a:lnSpc>
            </a:pPr>
            <a:r>
              <a:rPr lang="en-US" sz="2400">
                <a:cs typeface="Arial" panose="020B0604020202020204"/>
              </a:rPr>
              <a:t>In New York and Vermont, AD ombudsman programs supported development of over 40 anaerobic digestion projects.</a:t>
            </a:r>
            <a:endParaRPr lang="en-US" sz="2400" b="1">
              <a:solidFill>
                <a:srgbClr val="2FB1E4"/>
              </a:solidFill>
              <a:cs typeface="Arial" panose="020B0604020202020204"/>
            </a:endParaRPr>
          </a:p>
          <a:p>
            <a:pPr lvl="1"/>
            <a:endParaRPr lang="en-US">
              <a:solidFill>
                <a:srgbClr val="000000"/>
              </a:solidFill>
              <a:cs typeface="Arial" panose="020B0604020202020204"/>
            </a:endParaRPr>
          </a:p>
          <a:p>
            <a:endParaRPr lang="en-US" sz="2400" b="1">
              <a:solidFill>
                <a:srgbClr val="2FB1E4"/>
              </a:solidFill>
              <a:cs typeface="Arial" panose="020B0604020202020204"/>
            </a:endParaRPr>
          </a:p>
          <a:p>
            <a:endParaRPr lang="en-US">
              <a:cs typeface="Arial" panose="020B0604020202020204"/>
            </a:endParaRPr>
          </a:p>
          <a:p>
            <a:endParaRPr lang="en-US">
              <a:cs typeface="Arial" panose="020B0604020202020204"/>
            </a:endParaRPr>
          </a:p>
          <a:p>
            <a:pPr lvl="1"/>
            <a:endParaRPr lang="en-US">
              <a:cs typeface="Arial" panose="020B0604020202020204"/>
            </a:endParaRPr>
          </a:p>
          <a:p>
            <a:endParaRPr lang="en-US">
              <a:cs typeface="Arial" panose="020B0604020202020204"/>
            </a:endParaRPr>
          </a:p>
          <a:p>
            <a:pPr lvl="1"/>
            <a:endParaRPr lang="en-US">
              <a:cs typeface="Arial" panose="020B0604020202020204"/>
            </a:endParaRPr>
          </a:p>
          <a:p>
            <a:endParaRPr lang="en-US">
              <a:cs typeface="Arial" panose="020B0604020202020204"/>
            </a:endParaRPr>
          </a:p>
        </p:txBody>
      </p:sp>
      <p:sp>
        <p:nvSpPr>
          <p:cNvPr id="8" name="Title 7">
            <a:extLst>
              <a:ext uri="{FF2B5EF4-FFF2-40B4-BE49-F238E27FC236}">
                <a16:creationId xmlns:a16="http://schemas.microsoft.com/office/drawing/2014/main" id="{731DA466-A2BE-4C88-9290-D248F2E6A933}"/>
              </a:ext>
            </a:extLst>
          </p:cNvPr>
          <p:cNvSpPr>
            <a:spLocks noGrp="1"/>
          </p:cNvSpPr>
          <p:nvPr>
            <p:ph type="title"/>
          </p:nvPr>
        </p:nvSpPr>
        <p:spPr>
          <a:xfrm>
            <a:off x="-1" y="0"/>
            <a:ext cx="12188952" cy="914264"/>
          </a:xfrm>
        </p:spPr>
        <p:txBody>
          <a:bodyPr/>
          <a:lstStyle/>
          <a:p>
            <a:endParaRPr lang="en-US"/>
          </a:p>
        </p:txBody>
      </p:sp>
      <p:sp>
        <p:nvSpPr>
          <p:cNvPr id="15" name="Title 1">
            <a:extLst>
              <a:ext uri="{FF2B5EF4-FFF2-40B4-BE49-F238E27FC236}">
                <a16:creationId xmlns:a16="http://schemas.microsoft.com/office/drawing/2014/main" id="{D6633011-2FFB-4B62-829F-382D228FD157}"/>
              </a:ext>
            </a:extLst>
          </p:cNvPr>
          <p:cNvSpPr txBox="1">
            <a:spLocks/>
          </p:cNvSpPr>
          <p:nvPr/>
        </p:nvSpPr>
        <p:spPr>
          <a:xfrm>
            <a:off x="-3049" y="-448"/>
            <a:ext cx="12192000" cy="1243979"/>
          </a:xfrm>
          <a:prstGeom prst="rect">
            <a:avLst/>
          </a:prstGeom>
          <a:gradFill>
            <a:gsLst>
              <a:gs pos="0">
                <a:srgbClr val="006AAC">
                  <a:lumMod val="100000"/>
                </a:srgbClr>
              </a:gs>
              <a:gs pos="100000">
                <a:srgbClr val="0A357E"/>
              </a:gs>
            </a:gsLst>
            <a:path path="circle">
              <a:fillToRect l="50000" t="50000" r="50000" b="50000"/>
            </a:path>
          </a:gradFill>
        </p:spPr>
        <p:txBody>
          <a:bodyPr vert="horz" lIns="274320" tIns="45720" rIns="274320" bIns="45720" rtlCol="0" anchor="ctr" anchorCtr="0">
            <a:normAutofit/>
          </a:bodyPr>
          <a:lstStyle>
            <a:lvl1pPr marL="0" indent="0" algn="l" defTabSz="914400" rtl="0" eaLnBrk="1" latinLnBrk="0" hangingPunct="1">
              <a:lnSpc>
                <a:spcPct val="90000"/>
              </a:lnSpc>
              <a:spcBef>
                <a:spcPct val="0"/>
              </a:spcBef>
              <a:buFont typeface="Arial" pitchFamily="34" charset="0"/>
              <a:buNone/>
              <a:defRPr sz="3400" b="1" kern="1200">
                <a:solidFill>
                  <a:schemeClr val="bg1"/>
                </a:solidFill>
                <a:latin typeface="Arial Black" panose="020B0A04020102020204" pitchFamily="34" charset="0"/>
                <a:ea typeface="+mj-ea"/>
                <a:cs typeface="+mj-cs"/>
              </a:defRPr>
            </a:lvl1pPr>
          </a:lstStyle>
          <a:p>
            <a:pPr>
              <a:defRPr/>
            </a:pPr>
            <a:r>
              <a:rPr lang="en-US" sz="3100">
                <a:solidFill>
                  <a:sysClr val="window" lastClr="FFFFFF"/>
                </a:solidFill>
                <a:latin typeface="Arial"/>
                <a:cs typeface="Arial"/>
              </a:rPr>
              <a:t>Technical Assistance to Support Anaerobic Digestion</a:t>
            </a:r>
            <a:endParaRPr kumimoji="0" lang="en-US" sz="3100" b="1" i="0" u="none" strike="noStrike" kern="1200" cap="none" spc="0" normalizeH="0" baseline="0" noProof="0">
              <a:ln>
                <a:noFill/>
              </a:ln>
              <a:solidFill>
                <a:sysClr val="window" lastClr="FFFFFF"/>
              </a:solidFill>
              <a:effectLst/>
              <a:uLnTx/>
              <a:uFillTx/>
              <a:latin typeface="Arial" panose="020B0604020202020204" pitchFamily="34" charset="0"/>
              <a:ea typeface="+mj-ea"/>
              <a:cs typeface="Arial" panose="020B0604020202020204" pitchFamily="34" charset="0"/>
            </a:endParaRPr>
          </a:p>
        </p:txBody>
      </p:sp>
      <p:sp>
        <p:nvSpPr>
          <p:cNvPr id="5" name="TextBox 4">
            <a:extLst>
              <a:ext uri="{FF2B5EF4-FFF2-40B4-BE49-F238E27FC236}">
                <a16:creationId xmlns:a16="http://schemas.microsoft.com/office/drawing/2014/main" id="{53D305E7-356A-DCB8-96FB-328B6AB80521}"/>
              </a:ext>
            </a:extLst>
          </p:cNvPr>
          <p:cNvSpPr txBox="1"/>
          <p:nvPr/>
        </p:nvSpPr>
        <p:spPr>
          <a:xfrm>
            <a:off x="6357776" y="1782395"/>
            <a:ext cx="5355772" cy="3293209"/>
          </a:xfrm>
          <a:prstGeom prst="rect">
            <a:avLst/>
          </a:prstGeom>
          <a:solidFill>
            <a:schemeClr val="tx1"/>
          </a:solidFill>
        </p:spPr>
        <p:txBody>
          <a:bodyPr wrap="square">
            <a:spAutoFit/>
          </a:bodyPr>
          <a:lstStyle/>
          <a:p>
            <a:r>
              <a:rPr lang="en-US" sz="2400" i="1">
                <a:solidFill>
                  <a:schemeClr val="bg1"/>
                </a:solidFill>
              </a:rPr>
              <a:t>“I cannot overstate the fact that without [the ombudsman] I wouldn’t have my anaerobic digester. I would have been too overwhelmed with the process. [The ombudsman] provided guidance that was vital to getting my anaerobic digester.” </a:t>
            </a:r>
          </a:p>
          <a:p>
            <a:endParaRPr lang="en-US" sz="2000">
              <a:solidFill>
                <a:schemeClr val="bg1"/>
              </a:solidFill>
            </a:endParaRPr>
          </a:p>
          <a:p>
            <a:r>
              <a:rPr lang="en-US" sz="2000">
                <a:solidFill>
                  <a:schemeClr val="bg1"/>
                </a:solidFill>
              </a:rPr>
              <a:t>	– Reg Chaput, Chaput Family Farms</a:t>
            </a:r>
          </a:p>
        </p:txBody>
      </p:sp>
      <p:pic>
        <p:nvPicPr>
          <p:cNvPr id="3" name="Picture 2" descr="A picture containing drawing&#10;&#10;Description automatically generated">
            <a:extLst>
              <a:ext uri="{FF2B5EF4-FFF2-40B4-BE49-F238E27FC236}">
                <a16:creationId xmlns:a16="http://schemas.microsoft.com/office/drawing/2014/main" id="{0369EB46-8EA5-91A5-9D0C-4FB6F2BE48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035" y="6145549"/>
            <a:ext cx="505993" cy="538637"/>
          </a:xfrm>
          <a:prstGeom prst="rect">
            <a:avLst/>
          </a:prstGeom>
          <a:ln w="38100">
            <a:solidFill>
              <a:schemeClr val="bg1"/>
            </a:solidFill>
          </a:ln>
        </p:spPr>
      </p:pic>
    </p:spTree>
    <p:extLst>
      <p:ext uri="{BB962C8B-B14F-4D97-AF65-F5344CB8AC3E}">
        <p14:creationId xmlns:p14="http://schemas.microsoft.com/office/powerpoint/2010/main" val="35962881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520F4-2C26-9DE1-3A12-E33B84FBD0CB}"/>
              </a:ext>
            </a:extLst>
          </p:cNvPr>
          <p:cNvSpPr>
            <a:spLocks noGrp="1"/>
          </p:cNvSpPr>
          <p:nvPr>
            <p:ph type="title"/>
          </p:nvPr>
        </p:nvSpPr>
        <p:spPr/>
        <p:txBody>
          <a:bodyPr/>
          <a:lstStyle/>
          <a:p>
            <a:r>
              <a:rPr lang="en-US"/>
              <a:t>California Manure Management Grant program</a:t>
            </a:r>
          </a:p>
        </p:txBody>
      </p:sp>
      <p:sp>
        <p:nvSpPr>
          <p:cNvPr id="3" name="Content Placeholder 2">
            <a:extLst>
              <a:ext uri="{FF2B5EF4-FFF2-40B4-BE49-F238E27FC236}">
                <a16:creationId xmlns:a16="http://schemas.microsoft.com/office/drawing/2014/main" id="{BB3D723A-C4DF-289A-416C-9BDA7B7DD4E9}"/>
              </a:ext>
            </a:extLst>
          </p:cNvPr>
          <p:cNvSpPr>
            <a:spLocks noGrp="1"/>
          </p:cNvSpPr>
          <p:nvPr>
            <p:ph idx="1"/>
          </p:nvPr>
        </p:nvSpPr>
        <p:spPr>
          <a:xfrm>
            <a:off x="228600" y="1543050"/>
            <a:ext cx="11715750" cy="5109091"/>
          </a:xfrm>
        </p:spPr>
        <p:txBody>
          <a:bodyPr/>
          <a:lstStyle/>
          <a:p>
            <a:r>
              <a:rPr lang="en-US"/>
              <a:t>CDFA’s Alternative Manure Management Program (AMMP) provides financial assistance for the implementation of </a:t>
            </a:r>
            <a:r>
              <a:rPr lang="en-US" b="1"/>
              <a:t>non-digester manure management practices </a:t>
            </a:r>
            <a:r>
              <a:rPr lang="en-US"/>
              <a:t>in California.</a:t>
            </a:r>
          </a:p>
          <a:p>
            <a:pPr lvl="1"/>
            <a:r>
              <a:rPr lang="en-US"/>
              <a:t>DFA awarded 31 projects for the 2023 AMMP solicitation, totaling $21.41 million in grant funding.</a:t>
            </a:r>
          </a:p>
          <a:p>
            <a:r>
              <a:rPr lang="en-US" b="0" i="0">
                <a:solidFill>
                  <a:srgbClr val="000000"/>
                </a:solidFill>
                <a:effectLst/>
                <a:latin typeface="Source Sans Pro" panose="020B0503030403020204" pitchFamily="34" charset="0"/>
              </a:rPr>
              <a:t>AMMP practices include solid separation and conversion from flush to scrape followed by some form of drying or composting of collected manure, pasture-based management, and alternative manure treatment and storage.</a:t>
            </a:r>
          </a:p>
          <a:p>
            <a:r>
              <a:rPr lang="en-US">
                <a:solidFill>
                  <a:srgbClr val="000000"/>
                </a:solidFill>
                <a:latin typeface="Source Sans Pro" panose="020B0503030403020204" pitchFamily="34" charset="0"/>
              </a:rPr>
              <a:t>AMMP is estimated to reduce greenhouse gas emissions by 1.1 million metric tons of CO2e over 5 years</a:t>
            </a:r>
            <a:endParaRPr lang="en-US"/>
          </a:p>
        </p:txBody>
      </p:sp>
      <p:sp>
        <p:nvSpPr>
          <p:cNvPr id="4" name="Footer Placeholder 3">
            <a:extLst>
              <a:ext uri="{FF2B5EF4-FFF2-40B4-BE49-F238E27FC236}">
                <a16:creationId xmlns:a16="http://schemas.microsoft.com/office/drawing/2014/main" id="{A960C341-C392-8F29-7489-9FBC6FD87F5F}"/>
              </a:ext>
            </a:extLst>
          </p:cNvPr>
          <p:cNvSpPr>
            <a:spLocks noGrp="1"/>
          </p:cNvSpPr>
          <p:nvPr>
            <p:ph type="ftr" sz="quarter" idx="11"/>
          </p:nvPr>
        </p:nvSpPr>
        <p:spPr/>
        <p:txBody>
          <a:bodyPr/>
          <a:lstStyle/>
          <a:p>
            <a:r>
              <a:rPr lang="en-US"/>
              <a:t>The AgSTAR Program</a:t>
            </a:r>
          </a:p>
        </p:txBody>
      </p:sp>
      <p:sp>
        <p:nvSpPr>
          <p:cNvPr id="5" name="Slide Number Placeholder 4">
            <a:extLst>
              <a:ext uri="{FF2B5EF4-FFF2-40B4-BE49-F238E27FC236}">
                <a16:creationId xmlns:a16="http://schemas.microsoft.com/office/drawing/2014/main" id="{1191663E-FE5E-0797-5A17-2A57C5DBD7BA}"/>
              </a:ext>
            </a:extLst>
          </p:cNvPr>
          <p:cNvSpPr>
            <a:spLocks noGrp="1"/>
          </p:cNvSpPr>
          <p:nvPr>
            <p:ph type="sldNum" sz="quarter" idx="12"/>
          </p:nvPr>
        </p:nvSpPr>
        <p:spPr/>
        <p:txBody>
          <a:bodyPr/>
          <a:lstStyle/>
          <a:p>
            <a:fld id="{CA8D9AD5-F248-4919-864A-CFD76CC027D6}" type="slidenum">
              <a:rPr lang="en-US" smtClean="0"/>
              <a:pPr/>
              <a:t>27</a:t>
            </a:fld>
            <a:endParaRPr lang="en-US"/>
          </a:p>
        </p:txBody>
      </p:sp>
    </p:spTree>
    <p:extLst>
      <p:ext uri="{BB962C8B-B14F-4D97-AF65-F5344CB8AC3E}">
        <p14:creationId xmlns:p14="http://schemas.microsoft.com/office/powerpoint/2010/main" val="386539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81B85B-2C52-CF9D-B517-34D43AB11D76}"/>
              </a:ext>
            </a:extLst>
          </p:cNvPr>
          <p:cNvSpPr>
            <a:spLocks noGrp="1"/>
          </p:cNvSpPr>
          <p:nvPr>
            <p:ph type="sldNum" sz="quarter" idx="12"/>
          </p:nvPr>
        </p:nvSpPr>
        <p:spPr>
          <a:xfrm>
            <a:off x="9713383" y="6612671"/>
            <a:ext cx="2478504" cy="276999"/>
          </a:xfrm>
        </p:spPr>
        <p:txBody>
          <a:bodyPr/>
          <a:lstStyle/>
          <a:p>
            <a:fld id="{6E7EEC89-94D1-4498-BA3F-CF8629C382D1}" type="slidenum">
              <a:rPr lang="en-US" sz="1200" b="1" smtClean="0">
                <a:solidFill>
                  <a:schemeClr val="bg1"/>
                </a:solidFill>
              </a:rPr>
              <a:t>28</a:t>
            </a:fld>
            <a:endParaRPr lang="en-US" sz="1200" b="1">
              <a:solidFill>
                <a:schemeClr val="bg1"/>
              </a:solidFill>
            </a:endParaRPr>
          </a:p>
        </p:txBody>
      </p:sp>
      <p:sp>
        <p:nvSpPr>
          <p:cNvPr id="4" name="Content Placeholder 3">
            <a:extLst>
              <a:ext uri="{FF2B5EF4-FFF2-40B4-BE49-F238E27FC236}">
                <a16:creationId xmlns:a16="http://schemas.microsoft.com/office/drawing/2014/main" id="{670F497F-3145-B639-48C8-E22C345DAB78}"/>
              </a:ext>
            </a:extLst>
          </p:cNvPr>
          <p:cNvSpPr>
            <a:spLocks noGrp="1"/>
          </p:cNvSpPr>
          <p:nvPr>
            <p:ph idx="1"/>
          </p:nvPr>
        </p:nvSpPr>
        <p:spPr>
          <a:xfrm>
            <a:off x="100110" y="1405720"/>
            <a:ext cx="11832852" cy="4748954"/>
          </a:xfrm>
        </p:spPr>
        <p:txBody>
          <a:bodyPr vert="horz" lIns="457200" tIns="45720" rIns="457200" bIns="45720" rtlCol="0" anchor="t">
            <a:normAutofit lnSpcReduction="10000"/>
          </a:bodyPr>
          <a:lstStyle/>
          <a:p>
            <a:r>
              <a:rPr lang="en-US" sz="2400" b="1">
                <a:solidFill>
                  <a:schemeClr val="accent1"/>
                </a:solidFill>
                <a:cs typeface="Arial"/>
              </a:rPr>
              <a:t>Several studies have evaluated the influence of state policies and programs on AD adoption</a:t>
            </a:r>
          </a:p>
          <a:p>
            <a:pPr lvl="1"/>
            <a:r>
              <a:rPr lang="en-US" sz="2400" b="1">
                <a:cs typeface="Arial"/>
              </a:rPr>
              <a:t>Most effective: </a:t>
            </a:r>
            <a:r>
              <a:rPr lang="en-US" sz="2400">
                <a:cs typeface="Arial"/>
              </a:rPr>
              <a:t>RPS, performance-based incentives, and other state mandates to increase consumption and purchase of renewable energy</a:t>
            </a:r>
          </a:p>
          <a:p>
            <a:pPr lvl="2">
              <a:buFont typeface="Wingdings" pitchFamily="34" charset="0"/>
              <a:buChar char="§"/>
            </a:pPr>
            <a:r>
              <a:rPr lang="en-US" sz="2400">
                <a:cs typeface="Arial"/>
              </a:rPr>
              <a:t>Performance-based incentives especially critical for AD; Fixed rate, fixed term provides certainty</a:t>
            </a:r>
          </a:p>
          <a:p>
            <a:pPr lvl="1"/>
            <a:r>
              <a:rPr lang="en-US" sz="2400" b="1">
                <a:cs typeface="Arial" panose="020B0604020202020204"/>
              </a:rPr>
              <a:t>Most effective for smaller farms: </a:t>
            </a:r>
            <a:r>
              <a:rPr lang="en-US" sz="2400">
                <a:cs typeface="Arial" panose="020B0604020202020204"/>
              </a:rPr>
              <a:t>grants and loans to subsidize development costs; lack of access to capital is major barrier </a:t>
            </a:r>
            <a:endParaRPr lang="en-US" sz="2400" b="1">
              <a:cs typeface="Arial" panose="020B0604020202020204"/>
            </a:endParaRPr>
          </a:p>
          <a:p>
            <a:pPr lvl="1"/>
            <a:r>
              <a:rPr lang="en-US" sz="2400" b="1">
                <a:cs typeface="Arial" panose="020B0604020202020204"/>
              </a:rPr>
              <a:t>Most effective for GHG reductions: </a:t>
            </a:r>
            <a:r>
              <a:rPr lang="en-US" sz="2400">
                <a:cs typeface="Arial" panose="020B0604020202020204"/>
              </a:rPr>
              <a:t>carbon pricing policy not tied to energy production provides the greatest social benefits</a:t>
            </a:r>
          </a:p>
          <a:p>
            <a:pPr lvl="1"/>
            <a:r>
              <a:rPr lang="en-US" sz="2400" b="1">
                <a:cs typeface="Arial" panose="020B0604020202020204"/>
              </a:rPr>
              <a:t>Less effective:</a:t>
            </a:r>
            <a:r>
              <a:rPr lang="en-US" sz="2400">
                <a:cs typeface="Arial" panose="020B0604020202020204"/>
              </a:rPr>
              <a:t> net metering and interconnection</a:t>
            </a:r>
          </a:p>
          <a:p>
            <a:pPr marL="45720" indent="0">
              <a:buNone/>
            </a:pPr>
            <a:endParaRPr lang="en-US">
              <a:cs typeface="Arial" panose="020B0604020202020204"/>
            </a:endParaRPr>
          </a:p>
          <a:p>
            <a:pPr lvl="1"/>
            <a:endParaRPr lang="en-US">
              <a:cs typeface="Arial" panose="020B0604020202020204"/>
            </a:endParaRPr>
          </a:p>
          <a:p>
            <a:endParaRPr lang="en-US">
              <a:cs typeface="Arial" panose="020B0604020202020204"/>
            </a:endParaRPr>
          </a:p>
        </p:txBody>
      </p:sp>
      <p:sp>
        <p:nvSpPr>
          <p:cNvPr id="8" name="Title 7">
            <a:extLst>
              <a:ext uri="{FF2B5EF4-FFF2-40B4-BE49-F238E27FC236}">
                <a16:creationId xmlns:a16="http://schemas.microsoft.com/office/drawing/2014/main" id="{731DA466-A2BE-4C88-9290-D248F2E6A933}"/>
              </a:ext>
            </a:extLst>
          </p:cNvPr>
          <p:cNvSpPr>
            <a:spLocks noGrp="1"/>
          </p:cNvSpPr>
          <p:nvPr>
            <p:ph type="title"/>
          </p:nvPr>
        </p:nvSpPr>
        <p:spPr>
          <a:xfrm>
            <a:off x="-1" y="0"/>
            <a:ext cx="12188952" cy="914264"/>
          </a:xfrm>
        </p:spPr>
        <p:txBody>
          <a:bodyPr/>
          <a:lstStyle/>
          <a:p>
            <a:endParaRPr lang="en-US"/>
          </a:p>
        </p:txBody>
      </p:sp>
      <p:sp>
        <p:nvSpPr>
          <p:cNvPr id="15" name="Title 1">
            <a:extLst>
              <a:ext uri="{FF2B5EF4-FFF2-40B4-BE49-F238E27FC236}">
                <a16:creationId xmlns:a16="http://schemas.microsoft.com/office/drawing/2014/main" id="{D6633011-2FFB-4B62-829F-382D228FD157}"/>
              </a:ext>
            </a:extLst>
          </p:cNvPr>
          <p:cNvSpPr txBox="1">
            <a:spLocks/>
          </p:cNvSpPr>
          <p:nvPr/>
        </p:nvSpPr>
        <p:spPr>
          <a:xfrm>
            <a:off x="-3049" y="-448"/>
            <a:ext cx="12192000" cy="1243979"/>
          </a:xfrm>
          <a:prstGeom prst="rect">
            <a:avLst/>
          </a:prstGeom>
          <a:gradFill>
            <a:gsLst>
              <a:gs pos="0">
                <a:srgbClr val="006AAC">
                  <a:lumMod val="100000"/>
                </a:srgbClr>
              </a:gs>
              <a:gs pos="100000">
                <a:srgbClr val="0A357E"/>
              </a:gs>
            </a:gsLst>
            <a:path path="circle">
              <a:fillToRect l="50000" t="50000" r="50000" b="50000"/>
            </a:path>
          </a:gradFill>
        </p:spPr>
        <p:txBody>
          <a:bodyPr vert="horz" lIns="274320" tIns="45720" rIns="274320" bIns="45720" rtlCol="0" anchor="ctr" anchorCtr="0">
            <a:normAutofit/>
          </a:bodyPr>
          <a:lstStyle>
            <a:lvl1pPr marL="0" indent="0" algn="l" defTabSz="914400" rtl="0" eaLnBrk="1" latinLnBrk="0" hangingPunct="1">
              <a:lnSpc>
                <a:spcPct val="90000"/>
              </a:lnSpc>
              <a:spcBef>
                <a:spcPct val="0"/>
              </a:spcBef>
              <a:buFont typeface="Arial" pitchFamily="34" charset="0"/>
              <a:buNone/>
              <a:defRPr sz="3400" b="1" kern="1200">
                <a:solidFill>
                  <a:schemeClr val="bg1"/>
                </a:solidFill>
                <a:latin typeface="Arial Black" panose="020B0A04020102020204" pitchFamily="34" charset="0"/>
                <a:ea typeface="+mj-ea"/>
                <a:cs typeface="+mj-cs"/>
              </a:defRPr>
            </a:lvl1pPr>
          </a:lstStyle>
          <a:p>
            <a:pPr>
              <a:defRPr/>
            </a:pPr>
            <a:r>
              <a:rPr lang="en-US" sz="3200">
                <a:solidFill>
                  <a:sysClr val="window" lastClr="FFFFFF"/>
                </a:solidFill>
                <a:latin typeface="Arial"/>
                <a:cs typeface="Arial"/>
              </a:rPr>
              <a:t>Evaluating State Policy &amp; Incentives Impact on AD Adoption</a:t>
            </a:r>
            <a:endParaRPr lang="en-US">
              <a:solidFill>
                <a:sysClr val="window" lastClr="FFFFFF"/>
              </a:solidFill>
              <a:ea typeface="+mj-ea"/>
            </a:endParaRPr>
          </a:p>
        </p:txBody>
      </p:sp>
      <p:sp>
        <p:nvSpPr>
          <p:cNvPr id="3" name="TextBox 2">
            <a:extLst>
              <a:ext uri="{FF2B5EF4-FFF2-40B4-BE49-F238E27FC236}">
                <a16:creationId xmlns:a16="http://schemas.microsoft.com/office/drawing/2014/main" id="{F7191951-004B-0C80-F714-E2DE7CB75F87}"/>
              </a:ext>
            </a:extLst>
          </p:cNvPr>
          <p:cNvSpPr txBox="1"/>
          <p:nvPr/>
        </p:nvSpPr>
        <p:spPr>
          <a:xfrm>
            <a:off x="1490622" y="6014340"/>
            <a:ext cx="9635319" cy="369332"/>
          </a:xfrm>
          <a:prstGeom prst="rect">
            <a:avLst/>
          </a:prstGeom>
          <a:noFill/>
        </p:spPr>
        <p:txBody>
          <a:bodyPr wrap="square" rtlCol="0">
            <a:spAutoFit/>
          </a:bodyPr>
          <a:lstStyle/>
          <a:p>
            <a:r>
              <a:rPr lang="en-US"/>
              <a:t>Sources: </a:t>
            </a:r>
            <a:r>
              <a:rPr lang="en-US">
                <a:hlinkClick r:id="rId3"/>
              </a:rPr>
              <a:t>University of Florida</a:t>
            </a:r>
            <a:r>
              <a:rPr lang="en-US"/>
              <a:t> (2017); </a:t>
            </a:r>
            <a:r>
              <a:rPr lang="en-US">
                <a:hlinkClick r:id="rId4"/>
              </a:rPr>
              <a:t>USDA</a:t>
            </a:r>
            <a:r>
              <a:rPr lang="en-US"/>
              <a:t> (2012)</a:t>
            </a:r>
          </a:p>
        </p:txBody>
      </p:sp>
      <p:pic>
        <p:nvPicPr>
          <p:cNvPr id="5" name="Picture 4" descr="A picture containing drawing&#10;&#10;Description automatically generated">
            <a:extLst>
              <a:ext uri="{FF2B5EF4-FFF2-40B4-BE49-F238E27FC236}">
                <a16:creationId xmlns:a16="http://schemas.microsoft.com/office/drawing/2014/main" id="{54A5572A-69B1-510C-517F-D98BD90A5A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035" y="6145549"/>
            <a:ext cx="505993" cy="538637"/>
          </a:xfrm>
          <a:prstGeom prst="rect">
            <a:avLst/>
          </a:prstGeom>
          <a:ln w="38100">
            <a:solidFill>
              <a:schemeClr val="bg1"/>
            </a:solidFill>
          </a:ln>
        </p:spPr>
      </p:pic>
    </p:spTree>
    <p:extLst>
      <p:ext uri="{BB962C8B-B14F-4D97-AF65-F5344CB8AC3E}">
        <p14:creationId xmlns:p14="http://schemas.microsoft.com/office/powerpoint/2010/main" val="20566451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D6149-DD63-4F82-9689-DCF8F67878CA}"/>
              </a:ext>
            </a:extLst>
          </p:cNvPr>
          <p:cNvSpPr>
            <a:spLocks noGrp="1"/>
          </p:cNvSpPr>
          <p:nvPr>
            <p:ph type="title"/>
          </p:nvPr>
        </p:nvSpPr>
        <p:spPr/>
        <p:txBody>
          <a:bodyPr/>
          <a:lstStyle/>
          <a:p>
            <a:r>
              <a:rPr lang="en-US"/>
              <a:t> How </a:t>
            </a:r>
            <a:r>
              <a:rPr lang="en-US" err="1"/>
              <a:t>AgSTAR</a:t>
            </a:r>
            <a:r>
              <a:rPr lang="en-US"/>
              <a:t> Works</a:t>
            </a:r>
          </a:p>
        </p:txBody>
      </p:sp>
      <p:sp>
        <p:nvSpPr>
          <p:cNvPr id="255" name="Slide Number"/>
          <p:cNvSpPr txBox="1">
            <a:spLocks noGrp="1"/>
          </p:cNvSpPr>
          <p:nvPr>
            <p:ph type="sldNum" sz="quarter" idx="12"/>
          </p:nvPr>
        </p:nvSpPr>
        <p:spPr>
          <a:xfrm>
            <a:off x="11684614" y="6600629"/>
            <a:ext cx="640080" cy="276999"/>
          </a:xfrm>
          <a:prstGeom prst="rect">
            <a:avLst/>
          </a:prstGeom>
          <a:extLst>
            <a:ext uri="{C572A759-6A51-4108-AA02-DFA0A04FC94B}">
              <ma14:wrappingTextBoxFlag xmlns="" xmlns:ma14="http://schemas.microsoft.com/office/mac/drawingml/2011/main" val="1"/>
            </a:ext>
          </a:extLst>
        </p:spPr>
        <p:txBody>
          <a:bodyPr/>
          <a:lstStyle>
            <a:lvl1pPr>
              <a:defRPr>
                <a:latin typeface="Century Gothic"/>
                <a:ea typeface="Century Gothic"/>
                <a:cs typeface="Century Gothic"/>
                <a:sym typeface="Century Gothic"/>
              </a:defRPr>
            </a:lvl1pPr>
          </a:lstStyle>
          <a:p>
            <a:pPr algn="ctr" hangingPunct="0">
              <a:defRPr/>
            </a:pPr>
            <a:fld id="{86CB4B4D-7CA3-9044-876B-883B54F8677D}" type="slidenum">
              <a:rPr sz="1200" kern="0">
                <a:solidFill>
                  <a:schemeClr val="bg1"/>
                </a:solidFill>
                <a:latin typeface="+mj-lt"/>
              </a:rPr>
              <a:pPr algn="ctr" hangingPunct="0">
                <a:defRPr/>
              </a:pPr>
              <a:t>3</a:t>
            </a:fld>
            <a:endParaRPr sz="1200" kern="0">
              <a:solidFill>
                <a:schemeClr val="bg1"/>
              </a:solidFill>
              <a:latin typeface="+mj-lt"/>
            </a:endParaRPr>
          </a:p>
        </p:txBody>
      </p:sp>
      <p:pic>
        <p:nvPicPr>
          <p:cNvPr id="257" name="leavesley-group-anaerobic-digestion-1.jpg" descr="leavesley-group-anaerobic-digestion-1.jpg"/>
          <p:cNvPicPr>
            <a:picLocks noChangeAspect="1"/>
          </p:cNvPicPr>
          <p:nvPr/>
        </p:nvPicPr>
        <p:blipFill>
          <a:blip r:embed="rId3"/>
          <a:srcRect t="6517" b="6517"/>
          <a:stretch>
            <a:fillRect/>
          </a:stretch>
        </p:blipFill>
        <p:spPr>
          <a:xfrm>
            <a:off x="511126" y="1458276"/>
            <a:ext cx="7628444" cy="3223116"/>
          </a:xfrm>
          <a:prstGeom prst="rect">
            <a:avLst/>
          </a:prstGeom>
          <a:ln w="12700">
            <a:miter lim="400000"/>
          </a:ln>
        </p:spPr>
      </p:pic>
      <p:grpSp>
        <p:nvGrpSpPr>
          <p:cNvPr id="262" name="Group"/>
          <p:cNvGrpSpPr/>
          <p:nvPr/>
        </p:nvGrpSpPr>
        <p:grpSpPr>
          <a:xfrm>
            <a:off x="7572092" y="1424385"/>
            <a:ext cx="4108781" cy="3272159"/>
            <a:chOff x="0" y="0"/>
            <a:chExt cx="7699772" cy="5332413"/>
          </a:xfrm>
        </p:grpSpPr>
        <p:sp>
          <p:nvSpPr>
            <p:cNvPr id="258" name="Shape"/>
            <p:cNvSpPr/>
            <p:nvPr/>
          </p:nvSpPr>
          <p:spPr>
            <a:xfrm>
              <a:off x="0" y="0"/>
              <a:ext cx="7699772" cy="5332413"/>
            </a:xfrm>
            <a:custGeom>
              <a:avLst/>
              <a:gdLst/>
              <a:ahLst/>
              <a:cxnLst>
                <a:cxn ang="0">
                  <a:pos x="wd2" y="hd2"/>
                </a:cxn>
                <a:cxn ang="5400000">
                  <a:pos x="wd2" y="hd2"/>
                </a:cxn>
                <a:cxn ang="10800000">
                  <a:pos x="wd2" y="hd2"/>
                </a:cxn>
                <a:cxn ang="16200000">
                  <a:pos x="wd2" y="hd2"/>
                </a:cxn>
              </a:cxnLst>
              <a:rect l="0" t="0" r="r" b="b"/>
              <a:pathLst>
                <a:path w="21600" h="21600" extrusionOk="0">
                  <a:moveTo>
                    <a:pt x="1627" y="0"/>
                  </a:moveTo>
                  <a:lnTo>
                    <a:pt x="1627" y="8450"/>
                  </a:lnTo>
                  <a:lnTo>
                    <a:pt x="0" y="10800"/>
                  </a:lnTo>
                  <a:lnTo>
                    <a:pt x="1627" y="13149"/>
                  </a:lnTo>
                  <a:lnTo>
                    <a:pt x="1627" y="21600"/>
                  </a:lnTo>
                  <a:lnTo>
                    <a:pt x="21600" y="21600"/>
                  </a:lnTo>
                  <a:lnTo>
                    <a:pt x="21600" y="0"/>
                  </a:lnTo>
                  <a:lnTo>
                    <a:pt x="1627" y="0"/>
                  </a:lnTo>
                  <a:close/>
                </a:path>
              </a:pathLst>
            </a:custGeom>
            <a:solidFill>
              <a:srgbClr val="265597"/>
            </a:solidFill>
            <a:ln w="38100" cap="flat">
              <a:solidFill>
                <a:srgbClr val="FFFFFF"/>
              </a:solidFill>
              <a:prstDash val="solid"/>
              <a:miter lim="400000"/>
            </a:ln>
            <a:effectLst/>
          </p:spPr>
          <p:txBody>
            <a:bodyPr wrap="square" lIns="25400" tIns="25400" rIns="25400" bIns="25400" numCol="1" anchor="ctr">
              <a:noAutofit/>
            </a:bodyPr>
            <a:lstStyle/>
            <a:p>
              <a:pPr algn="ctr" defTabSz="412750" hangingPunct="0">
                <a:defRPr sz="2600" b="0" spc="0">
                  <a:latin typeface="Open Sans Light"/>
                  <a:ea typeface="Open Sans Light"/>
                  <a:cs typeface="Open Sans Light"/>
                  <a:sym typeface="Open Sans Light"/>
                </a:defRPr>
              </a:pPr>
              <a:endParaRPr sz="1300" kern="0">
                <a:solidFill>
                  <a:srgbClr val="000000"/>
                </a:solidFill>
                <a:latin typeface="Open Sans Light"/>
                <a:sym typeface="Open Sans Light"/>
              </a:endParaRPr>
            </a:p>
          </p:txBody>
        </p:sp>
        <p:sp>
          <p:nvSpPr>
            <p:cNvPr id="259" name="Voluntary program"/>
            <p:cNvSpPr txBox="1"/>
            <p:nvPr/>
          </p:nvSpPr>
          <p:spPr>
            <a:xfrm>
              <a:off x="1033134" y="2610702"/>
              <a:ext cx="6431391" cy="153888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defTabSz="457200">
                <a:defRPr sz="5000" b="0" cap="all">
                  <a:solidFill>
                    <a:srgbClr val="FFFFFF"/>
                  </a:solidFill>
                  <a:latin typeface="Impact"/>
                  <a:ea typeface="Impact"/>
                  <a:cs typeface="Impact"/>
                  <a:sym typeface="Impact"/>
                </a:defRPr>
              </a:lvl1pPr>
            </a:lstStyle>
            <a:p>
              <a:pPr algn="ctr" defTabSz="228600" hangingPunct="0">
                <a:defRPr>
                  <a:solidFill>
                    <a:srgbClr val="000000"/>
                  </a:solidFill>
                </a:defRPr>
              </a:pPr>
              <a:r>
                <a:rPr lang="en-US" sz="2500" b="1" kern="0">
                  <a:solidFill>
                    <a:schemeClr val="bg1"/>
                  </a:solidFill>
                  <a:latin typeface="High Tower Text" panose="02040502050506030303" pitchFamily="18" charset="0"/>
                </a:rPr>
                <a:t>Partnership</a:t>
              </a:r>
              <a:r>
                <a:rPr sz="2500" b="1" kern="0">
                  <a:solidFill>
                    <a:schemeClr val="bg1"/>
                  </a:solidFill>
                  <a:latin typeface="High Tower Text" panose="02040502050506030303" pitchFamily="18" charset="0"/>
                </a:rPr>
                <a:t> program</a:t>
              </a:r>
            </a:p>
          </p:txBody>
        </p:sp>
        <p:sp>
          <p:nvSpPr>
            <p:cNvPr id="261" name="Collaborative effort sponsored by USDA and EPA."/>
            <p:cNvSpPr/>
            <p:nvPr/>
          </p:nvSpPr>
          <p:spPr>
            <a:xfrm>
              <a:off x="953796" y="4282293"/>
              <a:ext cx="6431391" cy="90613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Autofit/>
            </a:bodyPr>
            <a:lstStyle>
              <a:lvl1pPr>
                <a:defRPr sz="2800" b="0" spc="0">
                  <a:solidFill>
                    <a:srgbClr val="FFFFFF"/>
                  </a:solidFill>
                  <a:latin typeface="Open Sans"/>
                  <a:ea typeface="Open Sans"/>
                  <a:cs typeface="Open Sans"/>
                  <a:sym typeface="Open Sans"/>
                </a:defRPr>
              </a:lvl1pPr>
            </a:lstStyle>
            <a:p>
              <a:pPr algn="ctr" defTabSz="412750" hangingPunct="0">
                <a:defRPr>
                  <a:solidFill>
                    <a:srgbClr val="000000"/>
                  </a:solidFill>
                </a:defRPr>
              </a:pPr>
              <a:r>
                <a:rPr sz="1400" kern="0">
                  <a:solidFill>
                    <a:schemeClr val="bg1"/>
                  </a:solidFill>
                </a:rPr>
                <a:t>Collaborative </a:t>
              </a:r>
              <a:r>
                <a:rPr lang="en-US" sz="1400" kern="0">
                  <a:solidFill>
                    <a:schemeClr val="bg1"/>
                  </a:solidFill>
                </a:rPr>
                <a:t>program</a:t>
              </a:r>
              <a:r>
                <a:rPr sz="1400" kern="0">
                  <a:solidFill>
                    <a:schemeClr val="bg1"/>
                  </a:solidFill>
                </a:rPr>
                <a:t> sponsored by EPA</a:t>
              </a:r>
              <a:r>
                <a:rPr lang="en-US" sz="1400" kern="0">
                  <a:solidFill>
                    <a:schemeClr val="bg1"/>
                  </a:solidFill>
                </a:rPr>
                <a:t> and USDA</a:t>
              </a:r>
              <a:r>
                <a:rPr sz="1400" kern="0">
                  <a:solidFill>
                    <a:schemeClr val="bg1"/>
                  </a:solidFill>
                </a:rPr>
                <a:t>.</a:t>
              </a:r>
            </a:p>
          </p:txBody>
        </p:sp>
      </p:grpSp>
      <p:grpSp>
        <p:nvGrpSpPr>
          <p:cNvPr id="265" name="Group"/>
          <p:cNvGrpSpPr/>
          <p:nvPr/>
        </p:nvGrpSpPr>
        <p:grpSpPr>
          <a:xfrm>
            <a:off x="867723" y="5172166"/>
            <a:ext cx="325942" cy="325942"/>
            <a:chOff x="0" y="0"/>
            <a:chExt cx="651881" cy="651881"/>
          </a:xfrm>
        </p:grpSpPr>
        <p:sp>
          <p:nvSpPr>
            <p:cNvPr id="263" name="Rounded Rectangle"/>
            <p:cNvSpPr/>
            <p:nvPr/>
          </p:nvSpPr>
          <p:spPr>
            <a:xfrm>
              <a:off x="0" y="0"/>
              <a:ext cx="651881" cy="651881"/>
            </a:xfrm>
            <a:prstGeom prst="roundRect">
              <a:avLst>
                <a:gd name="adj" fmla="val 50000"/>
              </a:avLst>
            </a:prstGeom>
            <a:solidFill>
              <a:srgbClr val="265597">
                <a:alpha val="85000"/>
              </a:srgbClr>
            </a:solidFill>
            <a:ln w="12700" cap="flat">
              <a:noFill/>
              <a:miter lim="400000"/>
            </a:ln>
            <a:effectLst/>
          </p:spPr>
          <p:txBody>
            <a:bodyPr wrap="square" lIns="19050" tIns="19050" rIns="19050" bIns="19050" numCol="1" anchor="ctr">
              <a:noAutofit/>
            </a:bodyPr>
            <a:lstStyle/>
            <a:p>
              <a:pPr algn="ctr" defTabSz="412750" hangingPunct="0">
                <a:defRPr sz="2600" b="0" spc="0">
                  <a:solidFill>
                    <a:srgbClr val="FFFFFF"/>
                  </a:solidFill>
                  <a:latin typeface="Open Sans Light"/>
                  <a:ea typeface="Open Sans Light"/>
                  <a:cs typeface="Open Sans Light"/>
                  <a:sym typeface="Open Sans Light"/>
                </a:defRPr>
              </a:pPr>
              <a:endParaRPr sz="1300" kern="0">
                <a:solidFill>
                  <a:schemeClr val="bg1"/>
                </a:solidFill>
                <a:latin typeface="Open Sans Light"/>
                <a:sym typeface="Open Sans Light"/>
              </a:endParaRPr>
            </a:p>
          </p:txBody>
        </p:sp>
        <p:sp>
          <p:nvSpPr>
            <p:cNvPr id="264" name="1"/>
            <p:cNvSpPr txBox="1"/>
            <p:nvPr/>
          </p:nvSpPr>
          <p:spPr>
            <a:xfrm>
              <a:off x="207931" y="33752"/>
              <a:ext cx="234039" cy="52321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lvl1pPr algn="l">
                <a:defRPr sz="3400" b="0" spc="0">
                  <a:solidFill>
                    <a:srgbClr val="FFFFFF"/>
                  </a:solidFill>
                  <a:latin typeface="Open Sans"/>
                  <a:ea typeface="Open Sans"/>
                  <a:cs typeface="Open Sans"/>
                  <a:sym typeface="Open Sans"/>
                </a:defRPr>
              </a:lvl1pPr>
            </a:lstStyle>
            <a:p>
              <a:pPr defTabSz="412750" hangingPunct="0">
                <a:defRPr>
                  <a:solidFill>
                    <a:srgbClr val="000000"/>
                  </a:solidFill>
                </a:defRPr>
              </a:pPr>
              <a:r>
                <a:rPr sz="1700" kern="0">
                  <a:solidFill>
                    <a:schemeClr val="bg1"/>
                  </a:solidFill>
                </a:rPr>
                <a:t>1</a:t>
              </a:r>
            </a:p>
          </p:txBody>
        </p:sp>
      </p:grpSp>
      <p:sp>
        <p:nvSpPr>
          <p:cNvPr id="266" name="Promote AD"/>
          <p:cNvSpPr/>
          <p:nvPr/>
        </p:nvSpPr>
        <p:spPr>
          <a:xfrm>
            <a:off x="1384163" y="5119192"/>
            <a:ext cx="2732637" cy="3175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l">
              <a:defRPr sz="4000" b="0" spc="0">
                <a:latin typeface="Century Gothic"/>
                <a:ea typeface="Century Gothic"/>
                <a:cs typeface="Century Gothic"/>
                <a:sym typeface="Century Gothic"/>
              </a:defRPr>
            </a:lvl1pPr>
          </a:lstStyle>
          <a:p>
            <a:pPr defTabSz="412750" hangingPunct="0">
              <a:defRPr/>
            </a:pPr>
            <a:r>
              <a:rPr sz="2000" kern="0">
                <a:solidFill>
                  <a:srgbClr val="000000"/>
                </a:solidFill>
                <a:latin typeface="+mj-lt"/>
              </a:rPr>
              <a:t>Promote A</a:t>
            </a:r>
            <a:r>
              <a:rPr lang="en-US" sz="2000" kern="0">
                <a:solidFill>
                  <a:srgbClr val="000000"/>
                </a:solidFill>
                <a:latin typeface="+mj-lt"/>
              </a:rPr>
              <a:t>naerobic Digestion</a:t>
            </a:r>
            <a:endParaRPr sz="2000" kern="0">
              <a:solidFill>
                <a:srgbClr val="000000"/>
              </a:solidFill>
              <a:latin typeface="+mj-lt"/>
            </a:endParaRPr>
          </a:p>
        </p:txBody>
      </p:sp>
      <p:sp>
        <p:nvSpPr>
          <p:cNvPr id="267" name="Advancing economically and environmentally sound livestock manure management."/>
          <p:cNvSpPr/>
          <p:nvPr/>
        </p:nvSpPr>
        <p:spPr>
          <a:xfrm>
            <a:off x="1384163" y="5794706"/>
            <a:ext cx="2889847" cy="775146"/>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l">
              <a:defRPr sz="2800" b="0" spc="0">
                <a:solidFill>
                  <a:srgbClr val="555555"/>
                </a:solidFill>
                <a:latin typeface="Century Gothic"/>
                <a:ea typeface="Century Gothic"/>
                <a:cs typeface="Century Gothic"/>
                <a:sym typeface="Century Gothic"/>
              </a:defRPr>
            </a:lvl1pPr>
          </a:lstStyle>
          <a:p>
            <a:pPr defTabSz="412750" hangingPunct="0">
              <a:defRPr/>
            </a:pPr>
            <a:r>
              <a:rPr sz="1400" kern="0">
                <a:latin typeface="+mj-lt"/>
              </a:rPr>
              <a:t>Advancing economically and environmentally sound livestock manure management.</a:t>
            </a:r>
          </a:p>
        </p:txBody>
      </p:sp>
      <p:sp>
        <p:nvSpPr>
          <p:cNvPr id="268" name="Strong Ties"/>
          <p:cNvSpPr/>
          <p:nvPr/>
        </p:nvSpPr>
        <p:spPr>
          <a:xfrm>
            <a:off x="4843094" y="5159633"/>
            <a:ext cx="2732637" cy="3175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l">
              <a:defRPr sz="4000" b="0" spc="0">
                <a:latin typeface="Century Gothic"/>
                <a:ea typeface="Century Gothic"/>
                <a:cs typeface="Century Gothic"/>
                <a:sym typeface="Century Gothic"/>
              </a:defRPr>
            </a:lvl1pPr>
          </a:lstStyle>
          <a:p>
            <a:pPr defTabSz="412750" hangingPunct="0">
              <a:defRPr/>
            </a:pPr>
            <a:r>
              <a:rPr sz="2000" kern="0">
                <a:solidFill>
                  <a:srgbClr val="000000"/>
                </a:solidFill>
                <a:latin typeface="+mj-lt"/>
              </a:rPr>
              <a:t>Strong Ties</a:t>
            </a:r>
          </a:p>
        </p:txBody>
      </p:sp>
      <p:sp>
        <p:nvSpPr>
          <p:cNvPr id="269" name="Working with industry, government, NGOs and university stakeholders."/>
          <p:cNvSpPr/>
          <p:nvPr/>
        </p:nvSpPr>
        <p:spPr>
          <a:xfrm>
            <a:off x="4843094" y="5518271"/>
            <a:ext cx="2889251" cy="1082358"/>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l">
              <a:defRPr sz="2800" b="0" spc="0">
                <a:solidFill>
                  <a:srgbClr val="555555"/>
                </a:solidFill>
                <a:latin typeface="Century Gothic"/>
                <a:ea typeface="Century Gothic"/>
                <a:cs typeface="Century Gothic"/>
                <a:sym typeface="Century Gothic"/>
              </a:defRPr>
            </a:lvl1pPr>
          </a:lstStyle>
          <a:p>
            <a:pPr defTabSz="412750" hangingPunct="0">
              <a:defRPr/>
            </a:pPr>
            <a:r>
              <a:rPr sz="1400" kern="0">
                <a:latin typeface="+mj-lt"/>
              </a:rPr>
              <a:t>Working with industry, government, NGOs and university stakeholders.</a:t>
            </a:r>
          </a:p>
        </p:txBody>
      </p:sp>
      <p:grpSp>
        <p:nvGrpSpPr>
          <p:cNvPr id="272" name="Group"/>
          <p:cNvGrpSpPr/>
          <p:nvPr/>
        </p:nvGrpSpPr>
        <p:grpSpPr>
          <a:xfrm>
            <a:off x="4347889" y="5170703"/>
            <a:ext cx="325942" cy="325942"/>
            <a:chOff x="0" y="0"/>
            <a:chExt cx="651881" cy="651881"/>
          </a:xfrm>
        </p:grpSpPr>
        <p:sp>
          <p:nvSpPr>
            <p:cNvPr id="270" name="Rounded Rectangle"/>
            <p:cNvSpPr/>
            <p:nvPr/>
          </p:nvSpPr>
          <p:spPr>
            <a:xfrm>
              <a:off x="0" y="0"/>
              <a:ext cx="651881" cy="651881"/>
            </a:xfrm>
            <a:prstGeom prst="roundRect">
              <a:avLst>
                <a:gd name="adj" fmla="val 50000"/>
              </a:avLst>
            </a:prstGeom>
            <a:solidFill>
              <a:srgbClr val="265597">
                <a:alpha val="85000"/>
              </a:srgbClr>
            </a:solidFill>
            <a:ln w="12700" cap="flat">
              <a:noFill/>
              <a:miter lim="400000"/>
            </a:ln>
            <a:effectLst/>
          </p:spPr>
          <p:txBody>
            <a:bodyPr wrap="square" lIns="19050" tIns="19050" rIns="19050" bIns="19050" numCol="1" anchor="ctr">
              <a:noAutofit/>
            </a:bodyPr>
            <a:lstStyle/>
            <a:p>
              <a:pPr algn="ctr" defTabSz="412750" hangingPunct="0">
                <a:defRPr sz="2600" b="0" spc="0">
                  <a:solidFill>
                    <a:srgbClr val="FFFFFF"/>
                  </a:solidFill>
                  <a:latin typeface="Open Sans Light"/>
                  <a:ea typeface="Open Sans Light"/>
                  <a:cs typeface="Open Sans Light"/>
                  <a:sym typeface="Open Sans Light"/>
                </a:defRPr>
              </a:pPr>
              <a:endParaRPr sz="1300" kern="0">
                <a:solidFill>
                  <a:srgbClr val="FFFFFF"/>
                </a:solidFill>
                <a:latin typeface="Open Sans Light"/>
                <a:sym typeface="Open Sans Light"/>
              </a:endParaRPr>
            </a:p>
          </p:txBody>
        </p:sp>
        <p:sp>
          <p:nvSpPr>
            <p:cNvPr id="271" name="2"/>
            <p:cNvSpPr txBox="1"/>
            <p:nvPr/>
          </p:nvSpPr>
          <p:spPr>
            <a:xfrm>
              <a:off x="207931" y="33752"/>
              <a:ext cx="234039" cy="52321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lvl1pPr algn="l">
                <a:defRPr sz="3400" b="0" spc="0">
                  <a:solidFill>
                    <a:srgbClr val="FFFFFF"/>
                  </a:solidFill>
                  <a:latin typeface="Open Sans"/>
                  <a:ea typeface="Open Sans"/>
                  <a:cs typeface="Open Sans"/>
                  <a:sym typeface="Open Sans"/>
                </a:defRPr>
              </a:lvl1pPr>
            </a:lstStyle>
            <a:p>
              <a:pPr defTabSz="412750" hangingPunct="0">
                <a:defRPr>
                  <a:solidFill>
                    <a:srgbClr val="000000"/>
                  </a:solidFill>
                </a:defRPr>
              </a:pPr>
              <a:r>
                <a:rPr sz="1700" kern="0">
                  <a:solidFill>
                    <a:schemeClr val="bg1"/>
                  </a:solidFill>
                </a:rPr>
                <a:t>2</a:t>
              </a:r>
            </a:p>
          </p:txBody>
        </p:sp>
      </p:grpSp>
      <p:sp>
        <p:nvSpPr>
          <p:cNvPr id="273" name="Helping Hand"/>
          <p:cNvSpPr/>
          <p:nvPr/>
        </p:nvSpPr>
        <p:spPr>
          <a:xfrm>
            <a:off x="8437497" y="5119656"/>
            <a:ext cx="2732637" cy="3175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l">
              <a:defRPr sz="4000" b="0" spc="0">
                <a:latin typeface="Century Gothic"/>
                <a:ea typeface="Century Gothic"/>
                <a:cs typeface="Century Gothic"/>
                <a:sym typeface="Century Gothic"/>
              </a:defRPr>
            </a:lvl1pPr>
          </a:lstStyle>
          <a:p>
            <a:pPr defTabSz="412750" hangingPunct="0">
              <a:defRPr/>
            </a:pPr>
            <a:r>
              <a:rPr sz="2000" kern="0">
                <a:solidFill>
                  <a:srgbClr val="000000"/>
                </a:solidFill>
                <a:latin typeface="+mj-lt"/>
              </a:rPr>
              <a:t>Helping Hand</a:t>
            </a:r>
          </a:p>
        </p:txBody>
      </p:sp>
      <p:sp>
        <p:nvSpPr>
          <p:cNvPr id="274" name="Assisting those who enable, purchase, or implement farm anaerobic digestion projects."/>
          <p:cNvSpPr/>
          <p:nvPr/>
        </p:nvSpPr>
        <p:spPr>
          <a:xfrm>
            <a:off x="8435026" y="5487956"/>
            <a:ext cx="2889251" cy="926912"/>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l">
              <a:defRPr sz="2800" b="0" spc="0">
                <a:solidFill>
                  <a:srgbClr val="555555"/>
                </a:solidFill>
                <a:latin typeface="Century Gothic"/>
                <a:ea typeface="Century Gothic"/>
                <a:cs typeface="Century Gothic"/>
                <a:sym typeface="Century Gothic"/>
              </a:defRPr>
            </a:lvl1pPr>
          </a:lstStyle>
          <a:p>
            <a:pPr defTabSz="412750" hangingPunct="0">
              <a:defRPr/>
            </a:pPr>
            <a:r>
              <a:rPr sz="1400" kern="0">
                <a:latin typeface="+mj-lt"/>
              </a:rPr>
              <a:t>Assisting those who enable, purchase, or implement farm anaerobic digestion projects.</a:t>
            </a:r>
          </a:p>
        </p:txBody>
      </p:sp>
      <p:grpSp>
        <p:nvGrpSpPr>
          <p:cNvPr id="277" name="Group"/>
          <p:cNvGrpSpPr/>
          <p:nvPr/>
        </p:nvGrpSpPr>
        <p:grpSpPr>
          <a:xfrm>
            <a:off x="7918584" y="5170456"/>
            <a:ext cx="325942" cy="325941"/>
            <a:chOff x="0" y="0"/>
            <a:chExt cx="651881" cy="651881"/>
          </a:xfrm>
        </p:grpSpPr>
        <p:sp>
          <p:nvSpPr>
            <p:cNvPr id="275" name="Rounded Rectangle"/>
            <p:cNvSpPr/>
            <p:nvPr/>
          </p:nvSpPr>
          <p:spPr>
            <a:xfrm>
              <a:off x="0" y="0"/>
              <a:ext cx="651881" cy="651881"/>
            </a:xfrm>
            <a:prstGeom prst="roundRect">
              <a:avLst>
                <a:gd name="adj" fmla="val 50000"/>
              </a:avLst>
            </a:prstGeom>
            <a:solidFill>
              <a:srgbClr val="265597">
                <a:alpha val="85000"/>
              </a:srgbClr>
            </a:solidFill>
            <a:ln w="12700" cap="flat">
              <a:noFill/>
              <a:miter lim="400000"/>
            </a:ln>
            <a:effectLst/>
          </p:spPr>
          <p:txBody>
            <a:bodyPr wrap="square" lIns="19050" tIns="19050" rIns="19050" bIns="19050" numCol="1" anchor="ctr">
              <a:noAutofit/>
            </a:bodyPr>
            <a:lstStyle/>
            <a:p>
              <a:pPr algn="ctr" defTabSz="412750" hangingPunct="0">
                <a:defRPr sz="2600" b="0" spc="0">
                  <a:solidFill>
                    <a:srgbClr val="FFFFFF"/>
                  </a:solidFill>
                  <a:latin typeface="Open Sans Light"/>
                  <a:ea typeface="Open Sans Light"/>
                  <a:cs typeface="Open Sans Light"/>
                  <a:sym typeface="Open Sans Light"/>
                </a:defRPr>
              </a:pPr>
              <a:endParaRPr sz="1300" kern="0">
                <a:solidFill>
                  <a:srgbClr val="FFFFFF"/>
                </a:solidFill>
                <a:latin typeface="Open Sans Light"/>
                <a:sym typeface="Open Sans Light"/>
              </a:endParaRPr>
            </a:p>
          </p:txBody>
        </p:sp>
        <p:sp>
          <p:nvSpPr>
            <p:cNvPr id="276" name="3"/>
            <p:cNvSpPr txBox="1"/>
            <p:nvPr/>
          </p:nvSpPr>
          <p:spPr>
            <a:xfrm>
              <a:off x="207931" y="33752"/>
              <a:ext cx="234039" cy="52321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lvl1pPr algn="l">
                <a:defRPr sz="3400" b="0" spc="0">
                  <a:solidFill>
                    <a:srgbClr val="FFFFFF"/>
                  </a:solidFill>
                  <a:latin typeface="Open Sans"/>
                  <a:ea typeface="Open Sans"/>
                  <a:cs typeface="Open Sans"/>
                  <a:sym typeface="Open Sans"/>
                </a:defRPr>
              </a:lvl1pPr>
            </a:lstStyle>
            <a:p>
              <a:pPr defTabSz="412750" hangingPunct="0">
                <a:defRPr/>
              </a:pPr>
              <a:r>
                <a:rPr sz="1700" kern="0"/>
                <a:t>3</a:t>
              </a:r>
            </a:p>
          </p:txBody>
        </p:sp>
      </p:grpSp>
      <p:pic>
        <p:nvPicPr>
          <p:cNvPr id="31" name="Picture 30" descr="A picture containing drawing&#10;&#10;Description automatically generated">
            <a:extLst>
              <a:ext uri="{FF2B5EF4-FFF2-40B4-BE49-F238E27FC236}">
                <a16:creationId xmlns:a16="http://schemas.microsoft.com/office/drawing/2014/main" id="{A0561669-1D9C-4D84-B512-C5543AFA68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3208" y="1636892"/>
            <a:ext cx="1092886" cy="1163395"/>
          </a:xfrm>
          <a:prstGeom prst="rect">
            <a:avLst/>
          </a:prstGeom>
          <a:ln w="38100">
            <a:solidFill>
              <a:schemeClr val="bg1"/>
            </a:solid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99B1F-359D-48EA-9A19-6984A9299BF0}"/>
              </a:ext>
            </a:extLst>
          </p:cNvPr>
          <p:cNvSpPr>
            <a:spLocks noGrp="1"/>
          </p:cNvSpPr>
          <p:nvPr>
            <p:ph type="title"/>
          </p:nvPr>
        </p:nvSpPr>
        <p:spPr/>
        <p:txBody>
          <a:bodyPr/>
          <a:lstStyle/>
          <a:p>
            <a:r>
              <a:rPr lang="en-US"/>
              <a:t>Foundational Resources for AD/ Biogas Systems</a:t>
            </a:r>
          </a:p>
        </p:txBody>
      </p:sp>
      <p:sp>
        <p:nvSpPr>
          <p:cNvPr id="3" name="Content Placeholder 2">
            <a:extLst>
              <a:ext uri="{FF2B5EF4-FFF2-40B4-BE49-F238E27FC236}">
                <a16:creationId xmlns:a16="http://schemas.microsoft.com/office/drawing/2014/main" id="{89A54FB8-3E6C-47FE-B34F-A110E45E1D96}"/>
              </a:ext>
            </a:extLst>
          </p:cNvPr>
          <p:cNvSpPr>
            <a:spLocks noGrp="1"/>
          </p:cNvSpPr>
          <p:nvPr>
            <p:ph idx="1"/>
          </p:nvPr>
        </p:nvSpPr>
        <p:spPr>
          <a:xfrm>
            <a:off x="288018" y="1259316"/>
            <a:ext cx="8806768" cy="5170646"/>
          </a:xfrm>
        </p:spPr>
        <p:txBody>
          <a:bodyPr/>
          <a:lstStyle/>
          <a:p>
            <a:pPr>
              <a:spcBef>
                <a:spcPts val="600"/>
              </a:spcBef>
            </a:pPr>
            <a:r>
              <a:rPr lang="en-US" sz="2000" b="1">
                <a:hlinkClick r:id="rId3">
                  <a:extLst>
                    <a:ext uri="{A12FA001-AC4F-418D-AE19-62706E023703}">
                      <ahyp:hlinkClr xmlns:ahyp="http://schemas.microsoft.com/office/drawing/2018/hyperlinkcolor" val="tx"/>
                    </a:ext>
                  </a:extLst>
                </a:hlinkClick>
              </a:rPr>
              <a:t>Biogas Toolkit</a:t>
            </a:r>
            <a:r>
              <a:rPr lang="en-US" sz="2000" b="1"/>
              <a:t>:</a:t>
            </a:r>
          </a:p>
          <a:p>
            <a:pPr lvl="1">
              <a:spcBef>
                <a:spcPts val="600"/>
              </a:spcBef>
            </a:pPr>
            <a:r>
              <a:rPr lang="en-US" sz="1800"/>
              <a:t>A web-based toolkit with 38 tools and resources to facilitate biogas project development.</a:t>
            </a:r>
          </a:p>
          <a:p>
            <a:pPr>
              <a:spcBef>
                <a:spcPts val="600"/>
              </a:spcBef>
            </a:pPr>
            <a:r>
              <a:rPr lang="en-US" sz="2000" b="1">
                <a:hlinkClick r:id="rId4">
                  <a:extLst>
                    <a:ext uri="{A12FA001-AC4F-418D-AE19-62706E023703}">
                      <ahyp:hlinkClr xmlns:ahyp="http://schemas.microsoft.com/office/drawing/2018/hyperlinkcolor" val="tx"/>
                    </a:ext>
                  </a:extLst>
                </a:hlinkClick>
              </a:rPr>
              <a:t>Project Development </a:t>
            </a:r>
            <a:r>
              <a:rPr lang="en-US" sz="2000" b="1" u="sng">
                <a:hlinkClick r:id="rId4">
                  <a:extLst>
                    <a:ext uri="{A12FA001-AC4F-418D-AE19-62706E023703}">
                      <ahyp:hlinkClr xmlns:ahyp="http://schemas.microsoft.com/office/drawing/2018/hyperlinkcolor" val="tx"/>
                    </a:ext>
                  </a:extLst>
                </a:hlinkClick>
              </a:rPr>
              <a:t>Handbook</a:t>
            </a:r>
            <a:r>
              <a:rPr lang="en-US" sz="2000" b="1" u="sng"/>
              <a:t> (3rd Edition):</a:t>
            </a:r>
          </a:p>
          <a:p>
            <a:pPr lvl="1">
              <a:spcBef>
                <a:spcPts val="600"/>
              </a:spcBef>
            </a:pPr>
            <a:r>
              <a:rPr lang="en-US" sz="1800"/>
              <a:t>A comprehensive compilation of the latest knowledge in the industry on best practices for anaerobic digestion (AD)/ biogas systems.</a:t>
            </a:r>
          </a:p>
          <a:p>
            <a:pPr>
              <a:spcBef>
                <a:spcPts val="600"/>
              </a:spcBef>
            </a:pPr>
            <a:r>
              <a:rPr lang="en-US" sz="2000" b="1">
                <a:hlinkClick r:id="rId5">
                  <a:extLst>
                    <a:ext uri="{A12FA001-AC4F-418D-AE19-62706E023703}">
                      <ahyp:hlinkClr xmlns:ahyp="http://schemas.microsoft.com/office/drawing/2018/hyperlinkcolor" val="tx"/>
                    </a:ext>
                  </a:extLst>
                </a:hlinkClick>
              </a:rPr>
              <a:t>Operator </a:t>
            </a:r>
            <a:r>
              <a:rPr lang="en-US" sz="2000" b="1" u="sng">
                <a:hlinkClick r:id="rId5">
                  <a:extLst>
                    <a:ext uri="{A12FA001-AC4F-418D-AE19-62706E023703}">
                      <ahyp:hlinkClr xmlns:ahyp="http://schemas.microsoft.com/office/drawing/2018/hyperlinkcolor" val="tx"/>
                    </a:ext>
                  </a:extLst>
                </a:hlinkClick>
              </a:rPr>
              <a:t>Guidebook</a:t>
            </a:r>
            <a:r>
              <a:rPr lang="en-US" sz="2000" b="1" u="sng"/>
              <a:t> (</a:t>
            </a:r>
            <a:r>
              <a:rPr lang="en-US" sz="2000" b="1" u="sng">
                <a:hlinkClick r:id="rId5">
                  <a:extLst>
                    <a:ext uri="{A12FA001-AC4F-418D-AE19-62706E023703}">
                      <ahyp:hlinkClr xmlns:ahyp="http://schemas.microsoft.com/office/drawing/2018/hyperlinkcolor" val="tx"/>
                    </a:ext>
                  </a:extLst>
                </a:hlinkClick>
              </a:rPr>
              <a:t>1st </a:t>
            </a:r>
            <a:r>
              <a:rPr lang="en-US" sz="2000" b="1">
                <a:hlinkClick r:id="rId5">
                  <a:extLst>
                    <a:ext uri="{A12FA001-AC4F-418D-AE19-62706E023703}">
                      <ahyp:hlinkClr xmlns:ahyp="http://schemas.microsoft.com/office/drawing/2018/hyperlinkcolor" val="tx"/>
                    </a:ext>
                  </a:extLst>
                </a:hlinkClick>
              </a:rPr>
              <a:t>Edition</a:t>
            </a:r>
            <a:r>
              <a:rPr lang="en-US" sz="2000" b="1"/>
              <a:t>):</a:t>
            </a:r>
          </a:p>
          <a:p>
            <a:pPr lvl="1">
              <a:spcBef>
                <a:spcPts val="600"/>
              </a:spcBef>
            </a:pPr>
            <a:r>
              <a:rPr lang="en-US" sz="1800"/>
              <a:t>A guide for AD/ biogas systems operators to ensure safe and efficient operations of the systems they manage.</a:t>
            </a:r>
          </a:p>
          <a:p>
            <a:pPr>
              <a:spcBef>
                <a:spcPts val="600"/>
              </a:spcBef>
            </a:pPr>
            <a:r>
              <a:rPr lang="en-US" sz="2000" b="1">
                <a:hlinkClick r:id="rId6">
                  <a:extLst>
                    <a:ext uri="{A12FA001-AC4F-418D-AE19-62706E023703}">
                      <ahyp:hlinkClr xmlns:ahyp="http://schemas.microsoft.com/office/drawing/2018/hyperlinkcolor" val="tx"/>
                    </a:ext>
                  </a:extLst>
                </a:hlinkClick>
              </a:rPr>
              <a:t>AD Risk Analysis Checklist</a:t>
            </a:r>
            <a:r>
              <a:rPr lang="en-US" sz="2000" b="1"/>
              <a:t>:</a:t>
            </a:r>
          </a:p>
          <a:p>
            <a:pPr lvl="1">
              <a:spcBef>
                <a:spcPts val="600"/>
              </a:spcBef>
            </a:pPr>
            <a:r>
              <a:rPr lang="en-US" sz="1800"/>
              <a:t>A checklist of best practices to help users determine technical &amp; financial feasibility of AD/ biogas projects.</a:t>
            </a:r>
          </a:p>
          <a:p>
            <a:pPr>
              <a:spcBef>
                <a:spcPts val="600"/>
              </a:spcBef>
            </a:pPr>
            <a:r>
              <a:rPr lang="en-US" sz="2000" b="1" u="sng">
                <a:hlinkClick r:id="rId7">
                  <a:extLst>
                    <a:ext uri="{A12FA001-AC4F-418D-AE19-62706E023703}">
                      <ahyp:hlinkClr xmlns:ahyp="http://schemas.microsoft.com/office/drawing/2018/hyperlinkcolor" val="tx"/>
                    </a:ext>
                  </a:extLst>
                </a:hlinkClick>
              </a:rPr>
              <a:t>AD Screening Tool</a:t>
            </a:r>
            <a:r>
              <a:rPr lang="en-US" sz="2000" b="1"/>
              <a:t>:</a:t>
            </a:r>
          </a:p>
          <a:p>
            <a:pPr lvl="1">
              <a:spcBef>
                <a:spcPts val="600"/>
              </a:spcBef>
            </a:pPr>
            <a:r>
              <a:rPr lang="en-US" sz="1800"/>
              <a:t>A Microsoft Excel-based screening tool to assess the potential feasibility </a:t>
            </a:r>
          </a:p>
          <a:p>
            <a:pPr marL="365760" lvl="1" indent="0">
              <a:spcBef>
                <a:spcPts val="600"/>
              </a:spcBef>
              <a:buNone/>
            </a:pPr>
            <a:r>
              <a:rPr lang="en-US" sz="1800"/>
              <a:t>    of AD projects in the U.S. and globally.</a:t>
            </a:r>
          </a:p>
        </p:txBody>
      </p:sp>
      <p:sp>
        <p:nvSpPr>
          <p:cNvPr id="5" name="Slide Number Placeholder 4">
            <a:extLst>
              <a:ext uri="{FF2B5EF4-FFF2-40B4-BE49-F238E27FC236}">
                <a16:creationId xmlns:a16="http://schemas.microsoft.com/office/drawing/2014/main" id="{927B1705-5269-40FD-95C1-F7A96C7BED73}"/>
              </a:ext>
            </a:extLst>
          </p:cNvPr>
          <p:cNvSpPr>
            <a:spLocks noGrp="1"/>
          </p:cNvSpPr>
          <p:nvPr>
            <p:ph type="sldNum" sz="quarter" idx="12"/>
          </p:nvPr>
        </p:nvSpPr>
        <p:spPr>
          <a:xfrm>
            <a:off x="11551920" y="6600628"/>
            <a:ext cx="640080" cy="276999"/>
          </a:xfrm>
        </p:spPr>
        <p:txBody>
          <a:bodyPr/>
          <a:lstStyle/>
          <a:p>
            <a:fld id="{CA8D9AD5-F248-4919-864A-CFD76CC027D6}" type="slidenum">
              <a:rPr lang="en-US" sz="1200" smtClean="0">
                <a:solidFill>
                  <a:schemeClr val="bg1"/>
                </a:solidFill>
              </a:rPr>
              <a:pPr/>
              <a:t>4</a:t>
            </a:fld>
            <a:endParaRPr lang="en-US" sz="1200">
              <a:solidFill>
                <a:schemeClr val="bg1"/>
              </a:solidFill>
            </a:endParaRPr>
          </a:p>
        </p:txBody>
      </p:sp>
      <p:pic>
        <p:nvPicPr>
          <p:cNvPr id="1026" name="Picture 2">
            <a:extLst>
              <a:ext uri="{FF2B5EF4-FFF2-40B4-BE49-F238E27FC236}">
                <a16:creationId xmlns:a16="http://schemas.microsoft.com/office/drawing/2014/main" id="{C9EE209D-8718-4703-8CFB-7ADD0A4ECDB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93285" y="1259316"/>
            <a:ext cx="3212198" cy="272672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6" descr="A picture containing outdoor, sign, sitting, grass&#10;&#10;Description automatically generated">
            <a:extLst>
              <a:ext uri="{FF2B5EF4-FFF2-40B4-BE49-F238E27FC236}">
                <a16:creationId xmlns:a16="http://schemas.microsoft.com/office/drawing/2014/main" id="{53DF2A91-4261-4472-87BB-4A20DE2BF89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941656">
            <a:off x="8928277" y="2149330"/>
            <a:ext cx="1784855" cy="2315695"/>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175DE89E-7C88-4CA6-A11D-8A462629D295}"/>
              </a:ext>
            </a:extLst>
          </p:cNvPr>
          <p:cNvPicPr>
            <a:picLocks noChangeAspect="1"/>
          </p:cNvPicPr>
          <p:nvPr/>
        </p:nvPicPr>
        <p:blipFill>
          <a:blip r:embed="rId10"/>
          <a:stretch>
            <a:fillRect/>
          </a:stretch>
        </p:blipFill>
        <p:spPr>
          <a:xfrm rot="1145736">
            <a:off x="10101829" y="2045413"/>
            <a:ext cx="2401338" cy="2882496"/>
          </a:xfrm>
          <a:prstGeom prst="rect">
            <a:avLst/>
          </a:prstGeom>
          <a:effectLst>
            <a:outerShdw blurRad="50800" dist="38100" dir="2700000" algn="tl" rotWithShape="0">
              <a:prstClr val="black">
                <a:alpha val="40000"/>
              </a:prstClr>
            </a:outerShdw>
          </a:effectLst>
        </p:spPr>
      </p:pic>
      <p:pic>
        <p:nvPicPr>
          <p:cNvPr id="9" name="Picture 8" descr="Graphical user interface, text, application&#10;&#10;Description automatically generated">
            <a:hlinkClick r:id="rId6"/>
            <a:extLst>
              <a:ext uri="{FF2B5EF4-FFF2-40B4-BE49-F238E27FC236}">
                <a16:creationId xmlns:a16="http://schemas.microsoft.com/office/drawing/2014/main" id="{98A72EA1-564D-4D89-B6E6-B2E36DA15E8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05442" y="3617409"/>
            <a:ext cx="1907113" cy="2479248"/>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11" name="Picture 5">
            <a:extLst>
              <a:ext uri="{FF2B5EF4-FFF2-40B4-BE49-F238E27FC236}">
                <a16:creationId xmlns:a16="http://schemas.microsoft.com/office/drawing/2014/main" id="{4936555F-EE1F-4B38-8741-5A476D423330}"/>
              </a:ext>
            </a:extLst>
          </p:cNvPr>
          <p:cNvPicPr>
            <a:picLocks noChangeAspect="1"/>
          </p:cNvPicPr>
          <p:nvPr/>
        </p:nvPicPr>
        <p:blipFill>
          <a:blip r:embed="rId12"/>
          <a:stretch>
            <a:fillRect/>
          </a:stretch>
        </p:blipFill>
        <p:spPr>
          <a:xfrm rot="21082271">
            <a:off x="8808061" y="5100345"/>
            <a:ext cx="3855441" cy="1481068"/>
          </a:xfrm>
          <a:prstGeom prst="rect">
            <a:avLst/>
          </a:prstGeom>
          <a:effectLst>
            <a:outerShdw blurRad="50800" dist="38100" dir="2700000" algn="tl" rotWithShape="0">
              <a:prstClr val="black">
                <a:alpha val="40000"/>
              </a:prstClr>
            </a:outerShdw>
          </a:effectLst>
        </p:spPr>
      </p:pic>
      <p:pic>
        <p:nvPicPr>
          <p:cNvPr id="8" name="Picture 7" descr="A picture containing drawing&#10;&#10;Description automatically generated">
            <a:extLst>
              <a:ext uri="{FF2B5EF4-FFF2-40B4-BE49-F238E27FC236}">
                <a16:creationId xmlns:a16="http://schemas.microsoft.com/office/drawing/2014/main" id="{A8CE5415-D08B-7409-E32B-F7B71B6073A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8035" y="6145549"/>
            <a:ext cx="505993" cy="538637"/>
          </a:xfrm>
          <a:prstGeom prst="rect">
            <a:avLst/>
          </a:prstGeom>
          <a:ln w="38100">
            <a:solidFill>
              <a:schemeClr val="bg1"/>
            </a:solidFill>
          </a:ln>
        </p:spPr>
      </p:pic>
    </p:spTree>
    <p:extLst>
      <p:ext uri="{BB962C8B-B14F-4D97-AF65-F5344CB8AC3E}">
        <p14:creationId xmlns:p14="http://schemas.microsoft.com/office/powerpoint/2010/main" val="912550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47946-EC7C-4CA5-9753-A8BA6A616D06}"/>
              </a:ext>
            </a:extLst>
          </p:cNvPr>
          <p:cNvSpPr>
            <a:spLocks noGrp="1"/>
          </p:cNvSpPr>
          <p:nvPr>
            <p:ph type="title"/>
          </p:nvPr>
        </p:nvSpPr>
        <p:spPr/>
        <p:txBody>
          <a:bodyPr/>
          <a:lstStyle/>
          <a:p>
            <a:r>
              <a:rPr lang="en-US">
                <a:latin typeface="Arial Black"/>
                <a:cs typeface="Arial"/>
              </a:rPr>
              <a:t>Where are digesters found on farms? </a:t>
            </a:r>
            <a:endParaRPr lang="en-US">
              <a:cs typeface="Arial" panose="020B0604020202020204" pitchFamily="34" charset="0"/>
            </a:endParaRPr>
          </a:p>
        </p:txBody>
      </p:sp>
      <p:sp>
        <p:nvSpPr>
          <p:cNvPr id="5" name="Slide Number Placeholder 4">
            <a:extLst>
              <a:ext uri="{FF2B5EF4-FFF2-40B4-BE49-F238E27FC236}">
                <a16:creationId xmlns:a16="http://schemas.microsoft.com/office/drawing/2014/main" id="{A74B19F7-0694-485B-9997-0718883E6F66}"/>
              </a:ext>
            </a:extLst>
          </p:cNvPr>
          <p:cNvSpPr>
            <a:spLocks noGrp="1"/>
          </p:cNvSpPr>
          <p:nvPr>
            <p:ph type="sldNum" sz="quarter" idx="12"/>
          </p:nvPr>
        </p:nvSpPr>
        <p:spPr>
          <a:xfrm>
            <a:off x="11551920" y="6600628"/>
            <a:ext cx="640080" cy="27699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8D9AD5-F248-4919-864A-CFD76CC027D6}" type="slidenum">
              <a:rPr kumimoji="0" lang="en-US" sz="1200" b="1" i="0" u="none" strike="noStrike" kern="1200" cap="none" spc="0" normalizeH="0" baseline="0" noProof="0" smtClean="0">
                <a:ln>
                  <a:noFill/>
                </a:ln>
                <a:solidFill>
                  <a:schemeClr val="bg1"/>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400" b="1" i="0" u="none" strike="noStrike" kern="1200" cap="none" spc="0" normalizeH="0" baseline="0" noProof="0">
              <a:ln>
                <a:noFill/>
              </a:ln>
              <a:solidFill>
                <a:schemeClr val="bg1"/>
              </a:solidFill>
              <a:effectLst/>
              <a:uLnTx/>
              <a:uFillTx/>
              <a:latin typeface="Arial" panose="020B0604020202020204"/>
              <a:ea typeface="+mn-ea"/>
              <a:cs typeface="+mn-cs"/>
            </a:endParaRPr>
          </a:p>
        </p:txBody>
      </p:sp>
      <p:pic>
        <p:nvPicPr>
          <p:cNvPr id="8" name="Content Placeholder 7" descr="A map of the united states with red and green circles&#10;&#10;Description automatically generated">
            <a:extLst>
              <a:ext uri="{FF2B5EF4-FFF2-40B4-BE49-F238E27FC236}">
                <a16:creationId xmlns:a16="http://schemas.microsoft.com/office/drawing/2014/main" id="{AA8EB275-DD95-71B1-A387-77DD359ADC87}"/>
              </a:ext>
            </a:extLst>
          </p:cNvPr>
          <p:cNvPicPr>
            <a:picLocks noGrp="1" noChangeAspect="1"/>
          </p:cNvPicPr>
          <p:nvPr>
            <p:ph idx="1"/>
          </p:nvPr>
        </p:nvPicPr>
        <p:blipFill rotWithShape="1">
          <a:blip r:embed="rId3"/>
          <a:srcRect l="1034" t="6469" r="-1034" b="3557"/>
          <a:stretch/>
        </p:blipFill>
        <p:spPr>
          <a:xfrm>
            <a:off x="4396262" y="1233424"/>
            <a:ext cx="7877175" cy="4094616"/>
          </a:xfrm>
        </p:spPr>
      </p:pic>
      <p:pic>
        <p:nvPicPr>
          <p:cNvPr id="3" name="Picture 2" descr="A picture containing drawing&#10;&#10;Description automatically generated">
            <a:extLst>
              <a:ext uri="{FF2B5EF4-FFF2-40B4-BE49-F238E27FC236}">
                <a16:creationId xmlns:a16="http://schemas.microsoft.com/office/drawing/2014/main" id="{574D5684-8D13-94E4-B347-608767D6B5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035" y="6145549"/>
            <a:ext cx="505993" cy="538637"/>
          </a:xfrm>
          <a:prstGeom prst="rect">
            <a:avLst/>
          </a:prstGeom>
          <a:ln w="38100">
            <a:solidFill>
              <a:schemeClr val="bg1"/>
            </a:solidFill>
          </a:ln>
        </p:spPr>
      </p:pic>
      <p:pic>
        <p:nvPicPr>
          <p:cNvPr id="9" name="Picture 8">
            <a:extLst>
              <a:ext uri="{FF2B5EF4-FFF2-40B4-BE49-F238E27FC236}">
                <a16:creationId xmlns:a16="http://schemas.microsoft.com/office/drawing/2014/main" id="{AB16072E-1BF8-9026-03E4-12C2908B5365}"/>
              </a:ext>
            </a:extLst>
          </p:cNvPr>
          <p:cNvPicPr>
            <a:picLocks noChangeAspect="1"/>
          </p:cNvPicPr>
          <p:nvPr/>
        </p:nvPicPr>
        <p:blipFill rotWithShape="1">
          <a:blip r:embed="rId5"/>
          <a:srcRect/>
          <a:stretch/>
        </p:blipFill>
        <p:spPr>
          <a:xfrm>
            <a:off x="8705522" y="4840672"/>
            <a:ext cx="1198239" cy="1769971"/>
          </a:xfrm>
          <a:prstGeom prst="rect">
            <a:avLst/>
          </a:prstGeom>
        </p:spPr>
      </p:pic>
      <p:pic>
        <p:nvPicPr>
          <p:cNvPr id="11" name="Picture 10">
            <a:extLst>
              <a:ext uri="{FF2B5EF4-FFF2-40B4-BE49-F238E27FC236}">
                <a16:creationId xmlns:a16="http://schemas.microsoft.com/office/drawing/2014/main" id="{D7A8AA9B-2A9B-3BD0-E4AC-526A45776076}"/>
              </a:ext>
            </a:extLst>
          </p:cNvPr>
          <p:cNvPicPr>
            <a:picLocks noChangeAspect="1"/>
          </p:cNvPicPr>
          <p:nvPr/>
        </p:nvPicPr>
        <p:blipFill>
          <a:blip r:embed="rId6"/>
          <a:stretch>
            <a:fillRect/>
          </a:stretch>
        </p:blipFill>
        <p:spPr>
          <a:xfrm>
            <a:off x="5877615" y="4840673"/>
            <a:ext cx="1269689" cy="1769970"/>
          </a:xfrm>
          <a:prstGeom prst="rect">
            <a:avLst/>
          </a:prstGeom>
        </p:spPr>
      </p:pic>
      <p:pic>
        <p:nvPicPr>
          <p:cNvPr id="13" name="Picture 12">
            <a:extLst>
              <a:ext uri="{FF2B5EF4-FFF2-40B4-BE49-F238E27FC236}">
                <a16:creationId xmlns:a16="http://schemas.microsoft.com/office/drawing/2014/main" id="{AA71312E-3946-AC37-9073-F29ADC7F9938}"/>
              </a:ext>
            </a:extLst>
          </p:cNvPr>
          <p:cNvPicPr>
            <a:picLocks noChangeAspect="1"/>
          </p:cNvPicPr>
          <p:nvPr/>
        </p:nvPicPr>
        <p:blipFill>
          <a:blip r:embed="rId7"/>
          <a:stretch>
            <a:fillRect/>
          </a:stretch>
        </p:blipFill>
        <p:spPr>
          <a:xfrm>
            <a:off x="4456984" y="4840672"/>
            <a:ext cx="1269690" cy="1769971"/>
          </a:xfrm>
          <a:prstGeom prst="rect">
            <a:avLst/>
          </a:prstGeom>
        </p:spPr>
      </p:pic>
      <p:pic>
        <p:nvPicPr>
          <p:cNvPr id="15" name="Picture 14">
            <a:extLst>
              <a:ext uri="{FF2B5EF4-FFF2-40B4-BE49-F238E27FC236}">
                <a16:creationId xmlns:a16="http://schemas.microsoft.com/office/drawing/2014/main" id="{F0BFC438-9359-C1A7-A06A-8FE76AE0C99C}"/>
              </a:ext>
            </a:extLst>
          </p:cNvPr>
          <p:cNvPicPr>
            <a:picLocks noChangeAspect="1"/>
          </p:cNvPicPr>
          <p:nvPr/>
        </p:nvPicPr>
        <p:blipFill>
          <a:blip r:embed="rId8"/>
          <a:stretch>
            <a:fillRect/>
          </a:stretch>
        </p:blipFill>
        <p:spPr>
          <a:xfrm>
            <a:off x="7355868" y="4840672"/>
            <a:ext cx="1201315" cy="1757019"/>
          </a:xfrm>
          <a:prstGeom prst="rect">
            <a:avLst/>
          </a:prstGeom>
        </p:spPr>
      </p:pic>
      <p:pic>
        <p:nvPicPr>
          <p:cNvPr id="17" name="Picture 16">
            <a:extLst>
              <a:ext uri="{FF2B5EF4-FFF2-40B4-BE49-F238E27FC236}">
                <a16:creationId xmlns:a16="http://schemas.microsoft.com/office/drawing/2014/main" id="{BDF5DD5A-C69A-C8E5-121F-06885771B9B7}"/>
              </a:ext>
            </a:extLst>
          </p:cNvPr>
          <p:cNvPicPr>
            <a:picLocks noChangeAspect="1"/>
          </p:cNvPicPr>
          <p:nvPr/>
        </p:nvPicPr>
        <p:blipFill>
          <a:blip r:embed="rId9"/>
          <a:stretch>
            <a:fillRect/>
          </a:stretch>
        </p:blipFill>
        <p:spPr>
          <a:xfrm>
            <a:off x="10835726" y="4840672"/>
            <a:ext cx="1229147" cy="1769971"/>
          </a:xfrm>
          <a:prstGeom prst="rect">
            <a:avLst/>
          </a:prstGeom>
        </p:spPr>
      </p:pic>
      <p:sp>
        <p:nvSpPr>
          <p:cNvPr id="18" name="TextBox 17">
            <a:extLst>
              <a:ext uri="{FF2B5EF4-FFF2-40B4-BE49-F238E27FC236}">
                <a16:creationId xmlns:a16="http://schemas.microsoft.com/office/drawing/2014/main" id="{59E4D7DF-3377-951C-B7BE-AE4335E78227}"/>
              </a:ext>
            </a:extLst>
          </p:cNvPr>
          <p:cNvSpPr txBox="1"/>
          <p:nvPr/>
        </p:nvSpPr>
        <p:spPr>
          <a:xfrm>
            <a:off x="392970" y="1300802"/>
            <a:ext cx="3838433" cy="5940088"/>
          </a:xfrm>
          <a:prstGeom prst="rect">
            <a:avLst/>
          </a:prstGeom>
          <a:noFill/>
        </p:spPr>
        <p:txBody>
          <a:bodyPr wrap="square" rtlCol="0">
            <a:spAutoFit/>
          </a:bodyPr>
          <a:lstStyle/>
          <a:p>
            <a:pPr marL="285750" indent="-285750">
              <a:buFont typeface="Arial" panose="020B0604020202020204" pitchFamily="34" charset="0"/>
              <a:buChar char="•"/>
            </a:pPr>
            <a:r>
              <a:rPr lang="en-US" sz="2000" b="1"/>
              <a:t>343 active digesters in the U.S. (as of Jan. 2023)</a:t>
            </a:r>
          </a:p>
          <a:p>
            <a:pPr marL="800100" lvl="1" indent="-342900">
              <a:buFont typeface="Wingdings" panose="05000000000000000000" pitchFamily="2" charset="2"/>
              <a:buChar char="Ø"/>
            </a:pPr>
            <a:r>
              <a:rPr lang="en-US" b="1"/>
              <a:t>290 Dairy</a:t>
            </a:r>
          </a:p>
          <a:p>
            <a:pPr marL="800100" lvl="1" indent="-342900">
              <a:buFont typeface="Wingdings" panose="05000000000000000000" pitchFamily="2" charset="2"/>
              <a:buChar char="Ø"/>
            </a:pPr>
            <a:r>
              <a:rPr lang="en-US" b="1"/>
              <a:t>46 Hog</a:t>
            </a:r>
          </a:p>
          <a:p>
            <a:pPr marL="800100" lvl="1" indent="-342900">
              <a:buFont typeface="Wingdings" panose="05000000000000000000" pitchFamily="2" charset="2"/>
              <a:buChar char="Ø"/>
            </a:pPr>
            <a:r>
              <a:rPr lang="en-US" b="1"/>
              <a:t>8 Poultry</a:t>
            </a:r>
          </a:p>
          <a:p>
            <a:pPr marL="800100" lvl="1" indent="-342900">
              <a:buFont typeface="Wingdings" panose="05000000000000000000" pitchFamily="2" charset="2"/>
              <a:buChar char="Ø"/>
            </a:pPr>
            <a:r>
              <a:rPr lang="en-US" b="1"/>
              <a:t>9 Beef</a:t>
            </a:r>
          </a:p>
          <a:p>
            <a:endParaRPr lang="en-US" sz="1200" b="1"/>
          </a:p>
          <a:p>
            <a:r>
              <a:rPr lang="en-US" sz="1200" b="0" i="1">
                <a:solidFill>
                  <a:srgbClr val="1B1B1B"/>
                </a:solidFill>
                <a:effectLst/>
                <a:latin typeface="Source Sans Pro Web"/>
              </a:rPr>
              <a:t>Note: Total exceeds 343 because some systems accept manure from more than one animal type.</a:t>
            </a:r>
          </a:p>
          <a:p>
            <a:endParaRPr lang="en-US" sz="1200" b="1" i="1">
              <a:solidFill>
                <a:srgbClr val="1B1B1B"/>
              </a:solidFill>
              <a:latin typeface="Source Sans Pro Web"/>
            </a:endParaRPr>
          </a:p>
          <a:p>
            <a:pPr marL="342900" indent="-342900">
              <a:buFont typeface="Arial" panose="020B0604020202020204" pitchFamily="34" charset="0"/>
              <a:buChar char="•"/>
            </a:pPr>
            <a:r>
              <a:rPr lang="en-US" sz="2000" b="1"/>
              <a:t>104 (~30%) digesters combine manure with other feedstocks such as:</a:t>
            </a:r>
          </a:p>
          <a:p>
            <a:pPr marL="800100" lvl="1" indent="-342900">
              <a:buFont typeface="Wingdings" panose="05000000000000000000" pitchFamily="2" charset="2"/>
              <a:buChar char="Ø"/>
            </a:pPr>
            <a:r>
              <a:rPr lang="en-US" b="1"/>
              <a:t>Brewery/distillery spent grain</a:t>
            </a:r>
          </a:p>
          <a:p>
            <a:pPr marL="800100" lvl="1" indent="-342900">
              <a:buFont typeface="Wingdings" panose="05000000000000000000" pitchFamily="2" charset="2"/>
              <a:buChar char="Ø"/>
            </a:pPr>
            <a:r>
              <a:rPr lang="en-US" b="1"/>
              <a:t>Dairy processing wastes (e.g., whey)</a:t>
            </a:r>
          </a:p>
          <a:p>
            <a:pPr marL="800100" lvl="1" indent="-342900">
              <a:buFont typeface="Wingdings" panose="05000000000000000000" pitchFamily="2" charset="2"/>
              <a:buChar char="Ø"/>
            </a:pPr>
            <a:r>
              <a:rPr lang="en-US" b="1"/>
              <a:t>Food waste</a:t>
            </a:r>
          </a:p>
          <a:p>
            <a:pPr marL="800100" lvl="1" indent="-342900">
              <a:buFont typeface="Wingdings" panose="05000000000000000000" pitchFamily="2" charset="2"/>
              <a:buChar char="Ø"/>
            </a:pPr>
            <a:r>
              <a:rPr lang="en-US" b="1"/>
              <a:t>Agricultural residues </a:t>
            </a:r>
          </a:p>
          <a:p>
            <a:pPr marL="800100" lvl="1" indent="-342900">
              <a:buFont typeface="Wingdings" panose="05000000000000000000" pitchFamily="2" charset="2"/>
              <a:buChar char="Ø"/>
            </a:pPr>
            <a:endParaRPr lang="en-US" sz="2000" b="1"/>
          </a:p>
          <a:p>
            <a:r>
              <a:rPr lang="en-US" sz="2000" b="1"/>
              <a:t>	</a:t>
            </a:r>
          </a:p>
        </p:txBody>
      </p:sp>
    </p:spTree>
    <p:extLst>
      <p:ext uri="{BB962C8B-B14F-4D97-AF65-F5344CB8AC3E}">
        <p14:creationId xmlns:p14="http://schemas.microsoft.com/office/powerpoint/2010/main" val="2098603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868EBB9-2F6D-46FA-B732-4DFD9552897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801827"/>
            <a:ext cx="12192000" cy="5847348"/>
          </a:xfrm>
          <a:prstGeom prst="rect">
            <a:avLst/>
          </a:prstGeom>
        </p:spPr>
      </p:pic>
      <p:sp>
        <p:nvSpPr>
          <p:cNvPr id="2" name="Title 1">
            <a:extLst>
              <a:ext uri="{FF2B5EF4-FFF2-40B4-BE49-F238E27FC236}">
                <a16:creationId xmlns:a16="http://schemas.microsoft.com/office/drawing/2014/main" id="{EFDC6112-97EC-4D4D-954C-DFFA97361763}"/>
              </a:ext>
            </a:extLst>
          </p:cNvPr>
          <p:cNvSpPr>
            <a:spLocks noGrp="1"/>
          </p:cNvSpPr>
          <p:nvPr>
            <p:ph type="title"/>
          </p:nvPr>
        </p:nvSpPr>
        <p:spPr/>
        <p:txBody>
          <a:bodyPr/>
          <a:lstStyle/>
          <a:p>
            <a:r>
              <a:rPr lang="en-US"/>
              <a:t>Farm Digester Market Growth </a:t>
            </a:r>
          </a:p>
        </p:txBody>
      </p:sp>
      <p:sp>
        <p:nvSpPr>
          <p:cNvPr id="5" name="Slide Number Placeholder 4">
            <a:extLst>
              <a:ext uri="{FF2B5EF4-FFF2-40B4-BE49-F238E27FC236}">
                <a16:creationId xmlns:a16="http://schemas.microsoft.com/office/drawing/2014/main" id="{E535529E-2D7B-400B-A241-71D002200974}"/>
              </a:ext>
            </a:extLst>
          </p:cNvPr>
          <p:cNvSpPr>
            <a:spLocks noGrp="1"/>
          </p:cNvSpPr>
          <p:nvPr>
            <p:ph type="sldNum" sz="quarter" idx="12"/>
          </p:nvPr>
        </p:nvSpPr>
        <p:spPr>
          <a:xfrm>
            <a:off x="11551920" y="6600629"/>
            <a:ext cx="640080" cy="27699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8D9AD5-F248-4919-864A-CFD76CC027D6}" type="slidenum">
              <a:rPr kumimoji="0" lang="en-US" sz="1200" b="1" i="0" u="none" strike="noStrike" kern="1200" cap="none" spc="0" normalizeH="0" baseline="0" noProof="0" smtClean="0">
                <a:ln>
                  <a:noFill/>
                </a:ln>
                <a:solidFill>
                  <a:schemeClr val="bg1"/>
                </a:solidFill>
                <a:effectLst/>
                <a:uLnTx/>
                <a:uFillTx/>
                <a:latin typeface="+mj-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1" i="0" u="none" strike="noStrike" kern="1200" cap="none" spc="0" normalizeH="0" baseline="0" noProof="0">
              <a:ln>
                <a:noFill/>
              </a:ln>
              <a:solidFill>
                <a:schemeClr val="bg1"/>
              </a:solidFill>
              <a:effectLst/>
              <a:uLnTx/>
              <a:uFillTx/>
              <a:latin typeface="+mj-lt"/>
              <a:ea typeface="+mn-ea"/>
              <a:cs typeface="+mn-cs"/>
            </a:endParaRPr>
          </a:p>
        </p:txBody>
      </p:sp>
      <p:sp>
        <p:nvSpPr>
          <p:cNvPr id="8" name="TextBox 7">
            <a:extLst>
              <a:ext uri="{FF2B5EF4-FFF2-40B4-BE49-F238E27FC236}">
                <a16:creationId xmlns:a16="http://schemas.microsoft.com/office/drawing/2014/main" id="{A2940272-43DB-425E-B2B1-6D17B2A9122A}"/>
              </a:ext>
            </a:extLst>
          </p:cNvPr>
          <p:cNvSpPr txBox="1"/>
          <p:nvPr/>
        </p:nvSpPr>
        <p:spPr>
          <a:xfrm>
            <a:off x="607291" y="6313371"/>
            <a:ext cx="2912011" cy="2872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chemeClr val="bg1"/>
                </a:solidFill>
                <a:effectLst/>
                <a:uLnTx/>
                <a:uFillTx/>
                <a:latin typeface="+mj-lt"/>
                <a:ea typeface="+mn-ea"/>
                <a:cs typeface="+mn-cs"/>
                <a:sym typeface="Helvetica Neue"/>
              </a:rPr>
              <a:t>Source:  </a:t>
            </a:r>
            <a:r>
              <a:rPr kumimoji="0" lang="en-US" sz="1200" b="0" i="0" u="none" strike="noStrike" kern="0" cap="none" spc="0" normalizeH="0" baseline="0" noProof="0" err="1">
                <a:ln>
                  <a:noFill/>
                </a:ln>
                <a:solidFill>
                  <a:schemeClr val="bg1"/>
                </a:solidFill>
                <a:effectLst/>
                <a:uLnTx/>
                <a:uFillTx/>
                <a:latin typeface="+mj-lt"/>
                <a:ea typeface="+mn-ea"/>
                <a:cs typeface="+mn-cs"/>
                <a:sym typeface="Helvetica Neue"/>
              </a:rPr>
              <a:t>AgSTAR</a:t>
            </a:r>
            <a:r>
              <a:rPr kumimoji="0" lang="en-US" sz="1200" b="0" i="0" u="none" strike="noStrike" kern="0" cap="none" spc="0" normalizeH="0" baseline="0" noProof="0">
                <a:ln>
                  <a:noFill/>
                </a:ln>
                <a:solidFill>
                  <a:schemeClr val="bg1"/>
                </a:solidFill>
                <a:effectLst/>
                <a:uLnTx/>
                <a:uFillTx/>
                <a:latin typeface="+mj-lt"/>
                <a:ea typeface="+mn-ea"/>
                <a:cs typeface="+mn-cs"/>
                <a:sym typeface="Helvetica Neue"/>
              </a:rPr>
              <a:t> Digester Database</a:t>
            </a:r>
          </a:p>
        </p:txBody>
      </p:sp>
      <p:sp>
        <p:nvSpPr>
          <p:cNvPr id="3" name="TextBox 2">
            <a:extLst>
              <a:ext uri="{FF2B5EF4-FFF2-40B4-BE49-F238E27FC236}">
                <a16:creationId xmlns:a16="http://schemas.microsoft.com/office/drawing/2014/main" id="{8D53871C-37D4-441B-9817-EFE8C8064D37}"/>
              </a:ext>
            </a:extLst>
          </p:cNvPr>
          <p:cNvSpPr txBox="1"/>
          <p:nvPr/>
        </p:nvSpPr>
        <p:spPr>
          <a:xfrm>
            <a:off x="9224927" y="1702928"/>
            <a:ext cx="2858817" cy="76090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grpSp>
        <p:nvGrpSpPr>
          <p:cNvPr id="10" name="Group 9">
            <a:extLst>
              <a:ext uri="{FF2B5EF4-FFF2-40B4-BE49-F238E27FC236}">
                <a16:creationId xmlns:a16="http://schemas.microsoft.com/office/drawing/2014/main" id="{7FBD41DC-7B22-4358-A65D-7C82D547AB5D}"/>
              </a:ext>
            </a:extLst>
          </p:cNvPr>
          <p:cNvGrpSpPr/>
          <p:nvPr/>
        </p:nvGrpSpPr>
        <p:grpSpPr>
          <a:xfrm>
            <a:off x="9359179" y="1690285"/>
            <a:ext cx="2719265" cy="760903"/>
            <a:chOff x="5825676" y="1657330"/>
            <a:chExt cx="4237774" cy="1298999"/>
          </a:xfrm>
        </p:grpSpPr>
        <p:grpSp>
          <p:nvGrpSpPr>
            <p:cNvPr id="11" name="Group 10">
              <a:extLst>
                <a:ext uri="{FF2B5EF4-FFF2-40B4-BE49-F238E27FC236}">
                  <a16:creationId xmlns:a16="http://schemas.microsoft.com/office/drawing/2014/main" id="{6579C760-CFCF-41D6-8275-59866C1DB3D3}"/>
                </a:ext>
              </a:extLst>
            </p:cNvPr>
            <p:cNvGrpSpPr/>
            <p:nvPr/>
          </p:nvGrpSpPr>
          <p:grpSpPr>
            <a:xfrm>
              <a:off x="5825676" y="1824308"/>
              <a:ext cx="4237774" cy="1071849"/>
              <a:chOff x="5539720" y="2751659"/>
              <a:chExt cx="3178331" cy="803888"/>
            </a:xfrm>
          </p:grpSpPr>
          <p:sp>
            <p:nvSpPr>
              <p:cNvPr id="13" name="Rectangle 12">
                <a:extLst>
                  <a:ext uri="{FF2B5EF4-FFF2-40B4-BE49-F238E27FC236}">
                    <a16:creationId xmlns:a16="http://schemas.microsoft.com/office/drawing/2014/main" id="{AE18E194-AAEA-4D38-98A0-F43CF033813D}"/>
                  </a:ext>
                </a:extLst>
              </p:cNvPr>
              <p:cNvSpPr/>
              <p:nvPr/>
            </p:nvSpPr>
            <p:spPr>
              <a:xfrm>
                <a:off x="5539720" y="2767400"/>
                <a:ext cx="1006135" cy="788147"/>
              </a:xfrm>
              <a:prstGeom prst="rect">
                <a:avLst/>
              </a:prstGeom>
            </p:spPr>
            <p:txBody>
              <a:bodyPr wrap="none" lIns="0" tIns="0" rIns="0" bIns="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4000" b="1">
                    <a:solidFill>
                      <a:srgbClr val="006AAC"/>
                    </a:solidFill>
                    <a:latin typeface="Century Gothic" panose="020F0302020204030204"/>
                  </a:rPr>
                  <a:t>343</a:t>
                </a:r>
                <a:endParaRPr kumimoji="0" lang="en-US" sz="4000" b="0" i="0" u="none" strike="noStrike" kern="1200" cap="none" spc="0" normalizeH="0" baseline="-25000" noProof="0">
                  <a:ln>
                    <a:noFill/>
                  </a:ln>
                  <a:solidFill>
                    <a:srgbClr val="006AAC"/>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F31D0F31-1D9F-492B-874F-09307D6B19AD}"/>
                  </a:ext>
                </a:extLst>
              </p:cNvPr>
              <p:cNvSpPr txBox="1"/>
              <p:nvPr/>
            </p:nvSpPr>
            <p:spPr>
              <a:xfrm>
                <a:off x="7355332" y="2751659"/>
                <a:ext cx="1362719" cy="78814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6AAC"/>
                    </a:solidFill>
                    <a:effectLst/>
                    <a:uLnTx/>
                    <a:uFillTx/>
                    <a:latin typeface="Century Gothic" panose="020F0302020204030204"/>
                    <a:ea typeface="+mn-ea"/>
                    <a:cs typeface="+mn-cs"/>
                  </a:rPr>
                  <a:t>Current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6AAC"/>
                    </a:solidFill>
                    <a:effectLst/>
                    <a:uLnTx/>
                    <a:uFillTx/>
                    <a:latin typeface="Century Gothic" panose="020F0302020204030204"/>
                    <a:ea typeface="+mn-ea"/>
                    <a:cs typeface="+mn-cs"/>
                  </a:rPr>
                  <a:t>Digesters</a:t>
                </a:r>
              </a:p>
            </p:txBody>
          </p:sp>
        </p:grpSp>
        <p:pic>
          <p:nvPicPr>
            <p:cNvPr id="12" name="Graphic 11" descr="Silo">
              <a:extLst>
                <a:ext uri="{FF2B5EF4-FFF2-40B4-BE49-F238E27FC236}">
                  <a16:creationId xmlns:a16="http://schemas.microsoft.com/office/drawing/2014/main" id="{B6D12012-28E3-4B94-B0EB-900419F5AE4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7277959" y="1657330"/>
              <a:ext cx="915519" cy="1298999"/>
            </a:xfrm>
            <a:prstGeom prst="rect">
              <a:avLst/>
            </a:prstGeom>
          </p:spPr>
        </p:pic>
      </p:grpSp>
      <p:sp>
        <p:nvSpPr>
          <p:cNvPr id="7" name="TextBox 6">
            <a:extLst>
              <a:ext uri="{FF2B5EF4-FFF2-40B4-BE49-F238E27FC236}">
                <a16:creationId xmlns:a16="http://schemas.microsoft.com/office/drawing/2014/main" id="{C0F5985D-DF80-471D-A548-EDAEF26339D1}"/>
              </a:ext>
            </a:extLst>
          </p:cNvPr>
          <p:cNvSpPr txBox="1"/>
          <p:nvPr/>
        </p:nvSpPr>
        <p:spPr>
          <a:xfrm>
            <a:off x="9224926" y="2813012"/>
            <a:ext cx="2835286" cy="1200329"/>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r>
              <a:rPr lang="en-US" sz="2400" b="1">
                <a:solidFill>
                  <a:srgbClr val="006AAC"/>
                </a:solidFill>
                <a:latin typeface="Century Gothic" panose="020F0302020204030204"/>
              </a:rPr>
              <a:t>27 new AD systems came online in 2023</a:t>
            </a:r>
          </a:p>
        </p:txBody>
      </p:sp>
      <p:sp>
        <p:nvSpPr>
          <p:cNvPr id="15" name="TextBox 14">
            <a:extLst>
              <a:ext uri="{FF2B5EF4-FFF2-40B4-BE49-F238E27FC236}">
                <a16:creationId xmlns:a16="http://schemas.microsoft.com/office/drawing/2014/main" id="{6E340DF4-6144-46C3-BE61-B1E37549D5C9}"/>
              </a:ext>
            </a:extLst>
          </p:cNvPr>
          <p:cNvSpPr txBox="1"/>
          <p:nvPr/>
        </p:nvSpPr>
        <p:spPr>
          <a:xfrm>
            <a:off x="9224926" y="4438311"/>
            <a:ext cx="2858817" cy="1200329"/>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r>
              <a:rPr lang="en-US" sz="2400" b="1">
                <a:solidFill>
                  <a:srgbClr val="006AAC"/>
                </a:solidFill>
                <a:latin typeface="Century Gothic" panose="020F0302020204030204"/>
              </a:rPr>
              <a:t>72 AD systems currently under construction</a:t>
            </a:r>
          </a:p>
        </p:txBody>
      </p:sp>
      <p:pic>
        <p:nvPicPr>
          <p:cNvPr id="16" name="Picture 15" descr="A graph of a number of blue and orange bars&#10;&#10;Description automatically generated">
            <a:extLst>
              <a:ext uri="{FF2B5EF4-FFF2-40B4-BE49-F238E27FC236}">
                <a16:creationId xmlns:a16="http://schemas.microsoft.com/office/drawing/2014/main" id="{EB34F403-F001-0685-8940-983D50268B5B}"/>
              </a:ext>
            </a:extLst>
          </p:cNvPr>
          <p:cNvPicPr>
            <a:picLocks noChangeAspect="1"/>
          </p:cNvPicPr>
          <p:nvPr/>
        </p:nvPicPr>
        <p:blipFill>
          <a:blip r:embed="rId6"/>
          <a:stretch>
            <a:fillRect/>
          </a:stretch>
        </p:blipFill>
        <p:spPr>
          <a:xfrm>
            <a:off x="131788" y="1385616"/>
            <a:ext cx="8864182" cy="4662683"/>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570745AB-116F-F9D3-8672-38D8E114CB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298" y="6200491"/>
            <a:ext cx="505993" cy="538637"/>
          </a:xfrm>
          <a:prstGeom prst="rect">
            <a:avLst/>
          </a:prstGeom>
          <a:ln w="38100">
            <a:solidFill>
              <a:schemeClr val="bg1"/>
            </a:solidFill>
          </a:ln>
        </p:spPr>
      </p:pic>
    </p:spTree>
    <p:extLst>
      <p:ext uri="{BB962C8B-B14F-4D97-AF65-F5344CB8AC3E}">
        <p14:creationId xmlns:p14="http://schemas.microsoft.com/office/powerpoint/2010/main" val="2242387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548DC-9992-BD9F-63FC-9D8A758CD699}"/>
              </a:ext>
            </a:extLst>
          </p:cNvPr>
          <p:cNvSpPr>
            <a:spLocks noGrp="1"/>
          </p:cNvSpPr>
          <p:nvPr>
            <p:ph type="title"/>
          </p:nvPr>
        </p:nvSpPr>
        <p:spPr/>
        <p:txBody>
          <a:bodyPr/>
          <a:lstStyle/>
          <a:p>
            <a:r>
              <a:rPr lang="en-US"/>
              <a:t>Opportunity for ADs in the U.S.</a:t>
            </a:r>
          </a:p>
        </p:txBody>
      </p:sp>
      <p:sp>
        <p:nvSpPr>
          <p:cNvPr id="3" name="Footer Placeholder 2">
            <a:extLst>
              <a:ext uri="{FF2B5EF4-FFF2-40B4-BE49-F238E27FC236}">
                <a16:creationId xmlns:a16="http://schemas.microsoft.com/office/drawing/2014/main" id="{22753BD6-8E5B-F426-F44C-87558825708C}"/>
              </a:ext>
            </a:extLst>
          </p:cNvPr>
          <p:cNvSpPr>
            <a:spLocks noGrp="1"/>
          </p:cNvSpPr>
          <p:nvPr>
            <p:ph type="ftr" sz="quarter" idx="11"/>
          </p:nvPr>
        </p:nvSpPr>
        <p:spPr/>
        <p:txBody>
          <a:bodyPr/>
          <a:lstStyle/>
          <a:p>
            <a:r>
              <a:rPr lang="en-US"/>
              <a:t>The AgSTAR Program</a:t>
            </a:r>
          </a:p>
        </p:txBody>
      </p:sp>
      <p:sp>
        <p:nvSpPr>
          <p:cNvPr id="4" name="Slide Number Placeholder 3">
            <a:extLst>
              <a:ext uri="{FF2B5EF4-FFF2-40B4-BE49-F238E27FC236}">
                <a16:creationId xmlns:a16="http://schemas.microsoft.com/office/drawing/2014/main" id="{C8B7E8D6-CCA1-4F55-C511-06EB10C1D11D}"/>
              </a:ext>
            </a:extLst>
          </p:cNvPr>
          <p:cNvSpPr>
            <a:spLocks noGrp="1"/>
          </p:cNvSpPr>
          <p:nvPr>
            <p:ph type="sldNum" sz="quarter" idx="12"/>
          </p:nvPr>
        </p:nvSpPr>
        <p:spPr/>
        <p:txBody>
          <a:bodyPr/>
          <a:lstStyle/>
          <a:p>
            <a:fld id="{CA8D9AD5-F248-4919-864A-CFD76CC027D6}" type="slidenum">
              <a:rPr lang="en-US" smtClean="0"/>
              <a:t>7</a:t>
            </a:fld>
            <a:endParaRPr lang="en-US"/>
          </a:p>
        </p:txBody>
      </p:sp>
      <p:sp>
        <p:nvSpPr>
          <p:cNvPr id="9" name="TextBox 8">
            <a:extLst>
              <a:ext uri="{FF2B5EF4-FFF2-40B4-BE49-F238E27FC236}">
                <a16:creationId xmlns:a16="http://schemas.microsoft.com/office/drawing/2014/main" id="{F4F41CDC-5932-9190-B8D3-A38011C19703}"/>
              </a:ext>
            </a:extLst>
          </p:cNvPr>
          <p:cNvSpPr txBox="1"/>
          <p:nvPr/>
        </p:nvSpPr>
        <p:spPr>
          <a:xfrm>
            <a:off x="436301" y="1400377"/>
            <a:ext cx="5227343" cy="830997"/>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6AAC"/>
                </a:solidFill>
                <a:effectLst/>
                <a:uLnTx/>
                <a:uFillTx/>
                <a:latin typeface="Century Gothic" panose="020F0302020204030204"/>
                <a:ea typeface="+mn-ea"/>
                <a:cs typeface="+mn-cs"/>
              </a:rPr>
              <a:t>Potential for over 8,000 digesters on farms in U.S.</a:t>
            </a:r>
          </a:p>
        </p:txBody>
      </p:sp>
      <p:graphicFrame>
        <p:nvGraphicFramePr>
          <p:cNvPr id="12" name="Table 12">
            <a:extLst>
              <a:ext uri="{FF2B5EF4-FFF2-40B4-BE49-F238E27FC236}">
                <a16:creationId xmlns:a16="http://schemas.microsoft.com/office/drawing/2014/main" id="{FB874FFD-2CF4-AFEA-23C2-E07776DA2CFF}"/>
              </a:ext>
            </a:extLst>
          </p:cNvPr>
          <p:cNvGraphicFramePr>
            <a:graphicFrameLocks noGrp="1"/>
          </p:cNvGraphicFramePr>
          <p:nvPr>
            <p:extLst>
              <p:ext uri="{D42A27DB-BD31-4B8C-83A1-F6EECF244321}">
                <p14:modId xmlns:p14="http://schemas.microsoft.com/office/powerpoint/2010/main" val="2465376049"/>
              </p:ext>
            </p:extLst>
          </p:nvPr>
        </p:nvGraphicFramePr>
        <p:xfrm>
          <a:off x="219485" y="2384981"/>
          <a:ext cx="5525052" cy="3891788"/>
        </p:xfrm>
        <a:graphic>
          <a:graphicData uri="http://schemas.openxmlformats.org/drawingml/2006/table">
            <a:tbl>
              <a:tblPr firstRow="1" bandRow="1">
                <a:tableStyleId>{5C22544A-7EE6-4342-B048-85BDC9FD1C3A}</a:tableStyleId>
              </a:tblPr>
              <a:tblGrid>
                <a:gridCol w="1504843">
                  <a:extLst>
                    <a:ext uri="{9D8B030D-6E8A-4147-A177-3AD203B41FA5}">
                      <a16:colId xmlns:a16="http://schemas.microsoft.com/office/drawing/2014/main" val="756208065"/>
                    </a:ext>
                  </a:extLst>
                </a:gridCol>
                <a:gridCol w="2386940">
                  <a:extLst>
                    <a:ext uri="{9D8B030D-6E8A-4147-A177-3AD203B41FA5}">
                      <a16:colId xmlns:a16="http://schemas.microsoft.com/office/drawing/2014/main" val="1599568502"/>
                    </a:ext>
                  </a:extLst>
                </a:gridCol>
                <a:gridCol w="1633269">
                  <a:extLst>
                    <a:ext uri="{9D8B030D-6E8A-4147-A177-3AD203B41FA5}">
                      <a16:colId xmlns:a16="http://schemas.microsoft.com/office/drawing/2014/main" val="2087396902"/>
                    </a:ext>
                  </a:extLst>
                </a:gridCol>
              </a:tblGrid>
              <a:tr h="616062">
                <a:tc gridSpan="3">
                  <a:txBody>
                    <a:bodyPr/>
                    <a:lstStyle/>
                    <a:p>
                      <a:r>
                        <a:rPr lang="en-US"/>
                        <a:t>Typical Characteristics for Profitable Biogas Recovery Systems</a:t>
                      </a:r>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74560606"/>
                  </a:ext>
                </a:extLst>
              </a:tr>
              <a:tr h="808478">
                <a:tc>
                  <a:txBody>
                    <a:bodyPr/>
                    <a:lstStyle/>
                    <a:p>
                      <a:r>
                        <a:rPr lang="en-US"/>
                        <a:t>Animal Type</a:t>
                      </a:r>
                    </a:p>
                  </a:txBody>
                  <a:tcPr/>
                </a:tc>
                <a:tc>
                  <a:txBody>
                    <a:bodyPr/>
                    <a:lstStyle/>
                    <a:p>
                      <a:r>
                        <a:rPr lang="en-US"/>
                        <a:t>Manure Management Method</a:t>
                      </a:r>
                    </a:p>
                  </a:txBody>
                  <a:tcPr/>
                </a:tc>
                <a:tc>
                  <a:txBody>
                    <a:bodyPr/>
                    <a:lstStyle/>
                    <a:p>
                      <a:r>
                        <a:rPr lang="en-US"/>
                        <a:t>Size of Operation</a:t>
                      </a:r>
                    </a:p>
                  </a:txBody>
                  <a:tcPr/>
                </a:tc>
                <a:extLst>
                  <a:ext uri="{0D108BD9-81ED-4DB2-BD59-A6C34878D82A}">
                    <a16:rowId xmlns:a16="http://schemas.microsoft.com/office/drawing/2014/main" val="1121034595"/>
                  </a:ext>
                </a:extLst>
              </a:tr>
              <a:tr h="1221615">
                <a:tc>
                  <a:txBody>
                    <a:bodyPr/>
                    <a:lstStyle/>
                    <a:p>
                      <a:r>
                        <a:rPr lang="en-US"/>
                        <a:t>Dairy</a:t>
                      </a:r>
                    </a:p>
                  </a:txBody>
                  <a:tcPr/>
                </a:tc>
                <a:tc>
                  <a:txBody>
                    <a:bodyPr/>
                    <a:lstStyle/>
                    <a:p>
                      <a:r>
                        <a:rPr lang="en-US"/>
                        <a:t>Flushed or scraped </a:t>
                      </a:r>
                      <a:r>
                        <a:rPr lang="en-US" err="1"/>
                        <a:t>freestall</a:t>
                      </a:r>
                      <a:r>
                        <a:rPr lang="en-US"/>
                        <a:t> barns or open lots</a:t>
                      </a:r>
                    </a:p>
                  </a:txBody>
                  <a:tcPr/>
                </a:tc>
                <a:tc>
                  <a:txBody>
                    <a:bodyPr/>
                    <a:lstStyle/>
                    <a:p>
                      <a:r>
                        <a:rPr lang="en-US"/>
                        <a:t>≥ 500 head</a:t>
                      </a:r>
                    </a:p>
                  </a:txBody>
                  <a:tcPr/>
                </a:tc>
                <a:extLst>
                  <a:ext uri="{0D108BD9-81ED-4DB2-BD59-A6C34878D82A}">
                    <a16:rowId xmlns:a16="http://schemas.microsoft.com/office/drawing/2014/main" val="862323712"/>
                  </a:ext>
                </a:extLst>
              </a:tr>
              <a:tr h="1221615">
                <a:tc>
                  <a:txBody>
                    <a:bodyPr/>
                    <a:lstStyle/>
                    <a:p>
                      <a:r>
                        <a:rPr lang="en-US"/>
                        <a:t>Swine</a:t>
                      </a:r>
                    </a:p>
                  </a:txBody>
                  <a:tcPr/>
                </a:tc>
                <a:tc>
                  <a:txBody>
                    <a:bodyPr/>
                    <a:lstStyle/>
                    <a:p>
                      <a:r>
                        <a:rPr lang="en-US"/>
                        <a:t>Houses with flush, pit recharge, or pull-plug pit systems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 2,000 head</a:t>
                      </a:r>
                    </a:p>
                    <a:p>
                      <a:endParaRPr lang="en-US"/>
                    </a:p>
                  </a:txBody>
                  <a:tcPr/>
                </a:tc>
                <a:extLst>
                  <a:ext uri="{0D108BD9-81ED-4DB2-BD59-A6C34878D82A}">
                    <a16:rowId xmlns:a16="http://schemas.microsoft.com/office/drawing/2014/main" val="4277436522"/>
                  </a:ext>
                </a:extLst>
              </a:tr>
            </a:tbl>
          </a:graphicData>
        </a:graphic>
      </p:graphicFrame>
      <p:sp>
        <p:nvSpPr>
          <p:cNvPr id="6" name="Rectangle 5">
            <a:extLst>
              <a:ext uri="{FF2B5EF4-FFF2-40B4-BE49-F238E27FC236}">
                <a16:creationId xmlns:a16="http://schemas.microsoft.com/office/drawing/2014/main" id="{D2AD50C9-0775-8120-070C-57CF5B8E7CBE}"/>
              </a:ext>
            </a:extLst>
          </p:cNvPr>
          <p:cNvSpPr/>
          <p:nvPr/>
        </p:nvSpPr>
        <p:spPr>
          <a:xfrm>
            <a:off x="5913680" y="1978177"/>
            <a:ext cx="5958280" cy="3385542"/>
          </a:xfrm>
          <a:prstGeom prst="rect">
            <a:avLst/>
          </a:prstGeom>
          <a:noFill/>
        </p:spPr>
        <p:txBody>
          <a:bodyPr wrap="square" lIns="457200" tIns="365760" rIns="365760" bIns="365760" anchor="t">
            <a:spAutoFit/>
          </a:bodyPr>
          <a:lstStyle/>
          <a:p>
            <a:pPr marL="342900" indent="-342900" algn="l">
              <a:buFont typeface="Arial" panose="020B0604020202020204" pitchFamily="34" charset="0"/>
              <a:buChar char="•"/>
              <a:defRPr/>
            </a:pPr>
            <a:r>
              <a:rPr lang="en-US" sz="2400">
                <a:cs typeface="Times New Roman"/>
              </a:rPr>
              <a:t>In 2019, EPA estimates that about 66 million tons of wasted food were generated in the food retail, food service, and residential sectors.</a:t>
            </a:r>
          </a:p>
          <a:p>
            <a:pPr algn="l">
              <a:defRPr/>
            </a:pPr>
            <a:r>
              <a:rPr lang="en-US" sz="2400">
                <a:cs typeface="Times New Roman"/>
              </a:rPr>
              <a:t> </a:t>
            </a:r>
          </a:p>
          <a:p>
            <a:pPr marL="342900" indent="-342900" algn="l">
              <a:buFont typeface="Arial" panose="020B0604020202020204" pitchFamily="34" charset="0"/>
              <a:buChar char="•"/>
              <a:defRPr/>
            </a:pPr>
            <a:r>
              <a:rPr lang="en-US" sz="2400">
                <a:cs typeface="Times New Roman"/>
              </a:rPr>
              <a:t>Most of this waste (about 60%) was sent to landfills. </a:t>
            </a:r>
            <a:endParaRPr lang="en-US" sz="2400">
              <a:ea typeface="Calibri" panose="020F0502020204030204" pitchFamily="34" charset="0"/>
              <a:cs typeface="Times New Roman" panose="02020603050405020304" pitchFamily="18" charset="0"/>
            </a:endParaRPr>
          </a:p>
          <a:p>
            <a:pPr algn="l">
              <a:defRPr/>
            </a:pPr>
            <a:endParaRPr lang="en-US" sz="40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58060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CC2D5942-82CC-47F8-848F-1CD7044AF5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7533" y="232064"/>
            <a:ext cx="9793667" cy="5945232"/>
          </a:xfrm>
          <a:prstGeom prst="rect">
            <a:avLst/>
          </a:prstGeom>
        </p:spPr>
      </p:pic>
      <p:sp>
        <p:nvSpPr>
          <p:cNvPr id="4" name="Slide Number Placeholder 3">
            <a:extLst>
              <a:ext uri="{FF2B5EF4-FFF2-40B4-BE49-F238E27FC236}">
                <a16:creationId xmlns:a16="http://schemas.microsoft.com/office/drawing/2014/main" id="{7C269B93-8636-4F75-BA57-CC8ACC7B3517}"/>
              </a:ext>
            </a:extLst>
          </p:cNvPr>
          <p:cNvSpPr>
            <a:spLocks noGrp="1"/>
          </p:cNvSpPr>
          <p:nvPr>
            <p:ph type="sldNum" sz="quarter" idx="12"/>
          </p:nvPr>
        </p:nvSpPr>
        <p:spPr>
          <a:xfrm>
            <a:off x="11551920" y="6600629"/>
            <a:ext cx="640080" cy="27699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8D9AD5-F248-4919-864A-CFD76CC027D6}" type="slidenum">
              <a:rPr kumimoji="0" lang="en-US" sz="1200" b="1" i="0" u="none" strike="noStrike" kern="1200" cap="none" spc="0" normalizeH="0" baseline="0" noProof="0" smtClean="0">
                <a:ln>
                  <a:noFill/>
                </a:ln>
                <a:solidFill>
                  <a:schemeClr val="bg1"/>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1" i="0" u="none" strike="noStrike" kern="1200" cap="none" spc="0" normalizeH="0" baseline="0" noProof="0">
              <a:ln>
                <a:noFill/>
              </a:ln>
              <a:solidFill>
                <a:schemeClr val="bg1"/>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2EBF3010-AC92-4D45-A0DC-76D0C7841EC3}"/>
              </a:ext>
            </a:extLst>
          </p:cNvPr>
          <p:cNvSpPr txBox="1"/>
          <p:nvPr/>
        </p:nvSpPr>
        <p:spPr>
          <a:xfrm>
            <a:off x="-1" y="0"/>
            <a:ext cx="2523281" cy="3046988"/>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a:ln>
                  <a:noFill/>
                </a:ln>
                <a:solidFill>
                  <a:prstClr val="white"/>
                </a:solidFill>
                <a:effectLst/>
                <a:uLnTx/>
                <a:uFillTx/>
                <a:latin typeface="Arial Rounded MT Bold" panose="020F0704030504030204" pitchFamily="34" charset="0"/>
                <a:cs typeface="Arial" panose="020B0604020202020204" pitchFamily="34" charset="0"/>
              </a:rPr>
              <a:t>How does anaerobic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a:ln>
                  <a:noFill/>
                </a:ln>
                <a:solidFill>
                  <a:prstClr val="white"/>
                </a:solidFill>
                <a:effectLst/>
                <a:uLnTx/>
                <a:uFillTx/>
                <a:latin typeface="Arial Rounded MT Bold" panose="020F0704030504030204" pitchFamily="34" charset="0"/>
                <a:cs typeface="Arial" panose="020B0604020202020204" pitchFamily="34" charset="0"/>
              </a:rPr>
              <a:t>digestion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a:ln>
                  <a:noFill/>
                </a:ln>
                <a:solidFill>
                  <a:prstClr val="white"/>
                </a:solidFill>
                <a:effectLst/>
                <a:uLnTx/>
                <a:uFillTx/>
                <a:latin typeface="Arial Rounded MT Bold" panose="020F0704030504030204" pitchFamily="34" charset="0"/>
                <a:cs typeface="Arial" panose="020B0604020202020204" pitchFamily="34" charset="0"/>
              </a:rPr>
              <a:t>work?</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Black" panose="020B0A04020102020204" pitchFamily="34" charset="0"/>
              <a:ea typeface="+mn-ea"/>
              <a:cs typeface="+mn-cs"/>
            </a:endParaRPr>
          </a:p>
        </p:txBody>
      </p:sp>
      <p:sp>
        <p:nvSpPr>
          <p:cNvPr id="9" name="TextBox 8">
            <a:extLst>
              <a:ext uri="{FF2B5EF4-FFF2-40B4-BE49-F238E27FC236}">
                <a16:creationId xmlns:a16="http://schemas.microsoft.com/office/drawing/2014/main" id="{6A942E56-FAFB-40E6-AE7F-2AC23E870723}"/>
              </a:ext>
            </a:extLst>
          </p:cNvPr>
          <p:cNvSpPr txBox="1"/>
          <p:nvPr/>
        </p:nvSpPr>
        <p:spPr>
          <a:xfrm>
            <a:off x="106620" y="3120459"/>
            <a:ext cx="2083127" cy="3354765"/>
          </a:xfrm>
          <a:prstGeom prst="rect">
            <a:avLst/>
          </a:prstGeom>
          <a:noFill/>
          <a:ln>
            <a:solidFill>
              <a:schemeClr val="tx2"/>
            </a:solidFill>
          </a:ln>
        </p:spPr>
        <p:txBody>
          <a:bodyPr wrap="square">
            <a:spAutoFit/>
          </a:bodyPr>
          <a:lstStyle/>
          <a:p>
            <a:pPr defTabSz="457200">
              <a:spcBef>
                <a:spcPts val="1200"/>
              </a:spcBef>
              <a:defRPr/>
            </a:pPr>
            <a:r>
              <a:rPr lang="en-US">
                <a:solidFill>
                  <a:prstClr val="black"/>
                </a:solidFill>
                <a:latin typeface="+mj-lt"/>
              </a:rPr>
              <a:t>Just add:</a:t>
            </a:r>
          </a:p>
          <a:p>
            <a:pPr marL="342900" indent="-342900" defTabSz="457200">
              <a:spcBef>
                <a:spcPts val="1200"/>
              </a:spcBef>
              <a:buFont typeface="+mj-lt"/>
              <a:buAutoNum type="arabicPeriod"/>
              <a:defRPr/>
            </a:pPr>
            <a:r>
              <a:rPr lang="en-US">
                <a:solidFill>
                  <a:prstClr val="black"/>
                </a:solidFill>
                <a:latin typeface="+mj-lt"/>
              </a:rPr>
              <a:t>Organic Feedstock</a:t>
            </a:r>
          </a:p>
          <a:p>
            <a:pPr marL="342900" indent="-342900" defTabSz="457200">
              <a:spcBef>
                <a:spcPts val="1200"/>
              </a:spcBef>
              <a:buFont typeface="+mj-lt"/>
              <a:buAutoNum type="arabicPeriod"/>
              <a:defRPr/>
            </a:pPr>
            <a:r>
              <a:rPr lang="en-US">
                <a:solidFill>
                  <a:prstClr val="black"/>
                </a:solidFill>
                <a:latin typeface="+mj-lt"/>
                <a:sym typeface="Helvetica Neue"/>
              </a:rPr>
              <a:t>Heat</a:t>
            </a:r>
          </a:p>
          <a:p>
            <a:pPr marL="342900" indent="-342900" defTabSz="457200">
              <a:spcBef>
                <a:spcPts val="1200"/>
              </a:spcBef>
              <a:buFont typeface="+mj-lt"/>
              <a:buAutoNum type="arabicPeriod"/>
              <a:defRPr/>
            </a:pPr>
            <a:r>
              <a:rPr lang="en-US">
                <a:solidFill>
                  <a:prstClr val="black"/>
                </a:solidFill>
                <a:latin typeface="+mj-lt"/>
              </a:rPr>
              <a:t>Bacterial consortium</a:t>
            </a:r>
          </a:p>
          <a:p>
            <a:pPr marL="342900" indent="-342900" defTabSz="457200">
              <a:spcBef>
                <a:spcPts val="1200"/>
              </a:spcBef>
              <a:buFont typeface="+mj-lt"/>
              <a:buAutoNum type="arabicPeriod"/>
              <a:defRPr/>
            </a:pPr>
            <a:r>
              <a:rPr lang="en-US">
                <a:solidFill>
                  <a:prstClr val="black"/>
                </a:solidFill>
                <a:latin typeface="+mj-lt"/>
                <a:sym typeface="Helvetica Neue"/>
              </a:rPr>
              <a:t>Time</a:t>
            </a:r>
          </a:p>
          <a:p>
            <a:pPr defTabSz="457200">
              <a:spcBef>
                <a:spcPts val="1200"/>
              </a:spcBef>
              <a:defRPr/>
            </a:pPr>
            <a:r>
              <a:rPr lang="en-US">
                <a:solidFill>
                  <a:prstClr val="black"/>
                </a:solidFill>
                <a:latin typeface="+mj-lt"/>
              </a:rPr>
              <a:t>And eliminate oxygen</a:t>
            </a:r>
            <a:endParaRPr lang="en-US" sz="2000">
              <a:solidFill>
                <a:prstClr val="black"/>
              </a:solidFill>
              <a:latin typeface="+mj-lt"/>
              <a:sym typeface="Helvetica Neue"/>
            </a:endParaRPr>
          </a:p>
        </p:txBody>
      </p:sp>
    </p:spTree>
    <p:extLst>
      <p:ext uri="{BB962C8B-B14F-4D97-AF65-F5344CB8AC3E}">
        <p14:creationId xmlns:p14="http://schemas.microsoft.com/office/powerpoint/2010/main" val="2247411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D4A38-B324-4187-83AF-94CA18379A59}"/>
              </a:ext>
            </a:extLst>
          </p:cNvPr>
          <p:cNvSpPr>
            <a:spLocks noGrp="1"/>
          </p:cNvSpPr>
          <p:nvPr>
            <p:ph type="title"/>
          </p:nvPr>
        </p:nvSpPr>
        <p:spPr>
          <a:xfrm>
            <a:off x="0" y="1125478"/>
            <a:ext cx="4736592" cy="1505027"/>
          </a:xfrm>
        </p:spPr>
        <p:txBody>
          <a:bodyPr/>
          <a:lstStyle/>
          <a:p>
            <a:r>
              <a:rPr lang="en-US" b="1">
                <a:latin typeface="Arial Black"/>
              </a:rPr>
              <a:t>Benefits of Anaerobic Digester Systems</a:t>
            </a:r>
          </a:p>
        </p:txBody>
      </p:sp>
      <p:sp>
        <p:nvSpPr>
          <p:cNvPr id="4" name="Content Placeholder 3">
            <a:extLst>
              <a:ext uri="{FF2B5EF4-FFF2-40B4-BE49-F238E27FC236}">
                <a16:creationId xmlns:a16="http://schemas.microsoft.com/office/drawing/2014/main" id="{308E8173-226C-4587-ADE2-06651564D698}"/>
              </a:ext>
            </a:extLst>
          </p:cNvPr>
          <p:cNvSpPr>
            <a:spLocks noGrp="1"/>
          </p:cNvSpPr>
          <p:nvPr>
            <p:ph idx="1"/>
          </p:nvPr>
        </p:nvSpPr>
        <p:spPr>
          <a:xfrm>
            <a:off x="5380616" y="475113"/>
            <a:ext cx="6370320" cy="6094738"/>
          </a:xfrm>
        </p:spPr>
        <p:txBody>
          <a:bodyPr vert="horz" lIns="91440" tIns="45720" rIns="91440" bIns="45720" rtlCol="0" anchor="t">
            <a:noAutofit/>
          </a:bodyPr>
          <a:lstStyle/>
          <a:p>
            <a:r>
              <a:rPr lang="en-US" sz="2800" b="1">
                <a:latin typeface="Arial"/>
                <a:cs typeface="Arial"/>
              </a:rPr>
              <a:t>Environmental</a:t>
            </a:r>
          </a:p>
          <a:p>
            <a:pPr lvl="1"/>
            <a:r>
              <a:rPr kumimoji="0" lang="en-US" b="1" i="0" u="none" strike="noStrike" kern="1200" cap="none" spc="0" normalizeH="0" baseline="0" noProof="0">
                <a:ln>
                  <a:noFill/>
                </a:ln>
                <a:solidFill>
                  <a:prstClr val="black"/>
                </a:solidFill>
                <a:effectLst/>
                <a:uLnTx/>
                <a:uFillTx/>
                <a:latin typeface="Arial"/>
                <a:cs typeface="Arial"/>
              </a:rPr>
              <a:t>Air Quality: </a:t>
            </a:r>
            <a:r>
              <a:rPr kumimoji="0" lang="en-US" i="0" u="none" strike="noStrike" kern="1200" cap="none" spc="0" normalizeH="0" baseline="0" noProof="0">
                <a:ln>
                  <a:noFill/>
                </a:ln>
                <a:solidFill>
                  <a:prstClr val="black"/>
                </a:solidFill>
                <a:effectLst/>
                <a:uLnTx/>
                <a:uFillTx/>
                <a:latin typeface="Arial"/>
                <a:cs typeface="Arial"/>
              </a:rPr>
              <a:t>reduced methane emissions, a powerful GHG and </a:t>
            </a:r>
            <a:r>
              <a:rPr lang="en-US">
                <a:solidFill>
                  <a:prstClr val="black"/>
                </a:solidFill>
                <a:latin typeface="Arial"/>
                <a:cs typeface="Arial"/>
              </a:rPr>
              <a:t>source of</a:t>
            </a:r>
            <a:r>
              <a:rPr kumimoji="0" lang="en-US" i="0" u="none" strike="noStrike" kern="1200" cap="none" spc="0" normalizeH="0" baseline="0" noProof="0">
                <a:ln>
                  <a:noFill/>
                </a:ln>
                <a:solidFill>
                  <a:prstClr val="black"/>
                </a:solidFill>
                <a:effectLst/>
                <a:uLnTx/>
                <a:uFillTx/>
                <a:latin typeface="Arial"/>
                <a:cs typeface="Arial"/>
              </a:rPr>
              <a:t> ground-level ozone; reduced odors</a:t>
            </a:r>
            <a:endParaRPr lang="en-US" i="0" u="none" strike="noStrike" kern="1200" cap="none" spc="0" normalizeH="0" baseline="0" noProof="0">
              <a:ln>
                <a:noFill/>
              </a:ln>
              <a:solidFill>
                <a:prstClr val="black"/>
              </a:solidFill>
              <a:effectLst/>
              <a:uLnTx/>
              <a:uFillTx/>
              <a:latin typeface="Arial"/>
              <a:cs typeface="Arial"/>
            </a:endParaRPr>
          </a:p>
          <a:p>
            <a:pPr lvl="1"/>
            <a:r>
              <a:rPr lang="en-US" sz="1800" b="1">
                <a:solidFill>
                  <a:prstClr val="black"/>
                </a:solidFill>
                <a:latin typeface="Arial"/>
                <a:cs typeface="Arial"/>
              </a:rPr>
              <a:t>Water Quality: </a:t>
            </a:r>
            <a:r>
              <a:rPr kumimoji="0" lang="en-US" sz="1800" b="0" i="0" u="none" strike="noStrike" kern="1200" cap="none" spc="0" normalizeH="0" baseline="0" noProof="0">
                <a:ln>
                  <a:noFill/>
                </a:ln>
                <a:solidFill>
                  <a:prstClr val="black"/>
                </a:solidFill>
                <a:effectLst/>
                <a:uLnTx/>
                <a:uFillTx/>
                <a:latin typeface="Arial"/>
                <a:cs typeface="Arial"/>
              </a:rPr>
              <a:t>reduced pathogens and </a:t>
            </a:r>
            <a:r>
              <a:rPr lang="en-US">
                <a:solidFill>
                  <a:prstClr val="black"/>
                </a:solidFill>
                <a:latin typeface="Arial"/>
                <a:cs typeface="Arial"/>
              </a:rPr>
              <a:t>excess nutrients</a:t>
            </a:r>
            <a:r>
              <a:rPr kumimoji="0" lang="en-US" sz="1800" b="0" i="0" u="none" strike="noStrike" kern="1200" cap="none" spc="0" normalizeH="0" baseline="0" noProof="0">
                <a:ln>
                  <a:noFill/>
                </a:ln>
                <a:solidFill>
                  <a:prstClr val="black"/>
                </a:solidFill>
                <a:effectLst/>
                <a:uLnTx/>
                <a:uFillTx/>
                <a:latin typeface="Arial"/>
                <a:cs typeface="Arial"/>
              </a:rPr>
              <a:t> from leaching into surface and groundwaters</a:t>
            </a:r>
            <a:endParaRPr lang="en-US" sz="1800" b="0" i="0" u="none" strike="noStrike" kern="1200" cap="none" spc="0" normalizeH="0" baseline="0" noProof="0">
              <a:ln>
                <a:noFill/>
              </a:ln>
              <a:solidFill>
                <a:prstClr val="black"/>
              </a:solidFill>
              <a:effectLst/>
              <a:uLnTx/>
              <a:uFillTx/>
              <a:latin typeface="Arial"/>
              <a:cs typeface="Arial"/>
            </a:endParaRPr>
          </a:p>
          <a:p>
            <a:pPr lvl="1"/>
            <a:r>
              <a:rPr lang="en-US" b="1">
                <a:solidFill>
                  <a:prstClr val="black"/>
                </a:solidFill>
                <a:latin typeface="Arial"/>
                <a:cs typeface="Arial"/>
              </a:rPr>
              <a:t>Soil Health: </a:t>
            </a:r>
            <a:r>
              <a:rPr lang="en-US">
                <a:solidFill>
                  <a:prstClr val="black"/>
                </a:solidFill>
                <a:latin typeface="Arial"/>
                <a:cs typeface="Arial"/>
              </a:rPr>
              <a:t>land application of digestate recycles nutrients and is shown to increase crop yields</a:t>
            </a:r>
          </a:p>
          <a:p>
            <a:r>
              <a:rPr lang="en-US" sz="2800" b="1">
                <a:latin typeface="Arial"/>
                <a:cs typeface="Arial"/>
              </a:rPr>
              <a:t>Energy</a:t>
            </a:r>
          </a:p>
          <a:p>
            <a:pPr lvl="1"/>
            <a:r>
              <a:rPr lang="en-US">
                <a:solidFill>
                  <a:prstClr val="black"/>
                </a:solidFill>
                <a:latin typeface="Arial"/>
                <a:cs typeface="Arial"/>
              </a:rPr>
              <a:t>Renewable energy production; energy independence; and displacement of fossil fuels</a:t>
            </a:r>
          </a:p>
          <a:p>
            <a:r>
              <a:rPr lang="en-US" sz="2800" b="1">
                <a:latin typeface="Arial"/>
                <a:cs typeface="Arial"/>
              </a:rPr>
              <a:t>Economic</a:t>
            </a:r>
          </a:p>
          <a:p>
            <a:pPr lvl="1"/>
            <a:r>
              <a:rPr lang="en-US">
                <a:solidFill>
                  <a:prstClr val="black"/>
                </a:solidFill>
                <a:latin typeface="Arial"/>
                <a:cs typeface="Arial"/>
              </a:rPr>
              <a:t>Diversified farm revenue through sale of energy and co-products; opportunity to create new local jobs; partnerships with local businesses</a:t>
            </a:r>
          </a:p>
        </p:txBody>
      </p:sp>
      <p:sp>
        <p:nvSpPr>
          <p:cNvPr id="6" name="Slide Number Placeholder 5">
            <a:extLst>
              <a:ext uri="{FF2B5EF4-FFF2-40B4-BE49-F238E27FC236}">
                <a16:creationId xmlns:a16="http://schemas.microsoft.com/office/drawing/2014/main" id="{1CECC576-B96C-43EE-AE83-6444BB30E310}"/>
              </a:ext>
            </a:extLst>
          </p:cNvPr>
          <p:cNvSpPr>
            <a:spLocks noGrp="1"/>
          </p:cNvSpPr>
          <p:nvPr>
            <p:ph type="sldNum" sz="quarter" idx="12"/>
          </p:nvPr>
        </p:nvSpPr>
        <p:spPr>
          <a:xfrm>
            <a:off x="11551920" y="6585239"/>
            <a:ext cx="640080" cy="30777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8D9AD5-F248-4919-864A-CFD76CC027D6}" type="slidenum">
              <a:rPr kumimoji="0" lang="en-US" sz="1400" b="1" i="0" u="none" strike="noStrike" kern="1200" cap="none" spc="0" normalizeH="0" baseline="0" noProof="0" smtClean="0">
                <a:ln>
                  <a:noFill/>
                </a:ln>
                <a:solidFill>
                  <a:srgbClr val="0A357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400" b="1" i="0" u="none" strike="noStrike" kern="1200" cap="none" spc="0" normalizeH="0" baseline="0" noProof="0">
              <a:ln>
                <a:noFill/>
              </a:ln>
              <a:solidFill>
                <a:srgbClr val="0A357E"/>
              </a:solidFill>
              <a:effectLst/>
              <a:uLnTx/>
              <a:uFillTx/>
              <a:latin typeface="Arial" panose="020B0604020202020204"/>
              <a:ea typeface="+mn-ea"/>
              <a:cs typeface="+mn-cs"/>
            </a:endParaRPr>
          </a:p>
        </p:txBody>
      </p:sp>
      <p:sp>
        <p:nvSpPr>
          <p:cNvPr id="8" name="Text Placeholder 7">
            <a:extLst>
              <a:ext uri="{FF2B5EF4-FFF2-40B4-BE49-F238E27FC236}">
                <a16:creationId xmlns:a16="http://schemas.microsoft.com/office/drawing/2014/main" id="{32E4449C-BD86-4193-B5B0-1467FAD8BE20}"/>
              </a:ext>
            </a:extLst>
          </p:cNvPr>
          <p:cNvSpPr>
            <a:spLocks noGrp="1"/>
          </p:cNvSpPr>
          <p:nvPr>
            <p:ph type="body" sz="half" idx="2"/>
          </p:nvPr>
        </p:nvSpPr>
        <p:spPr>
          <a:xfrm>
            <a:off x="81023" y="3562475"/>
            <a:ext cx="4736592" cy="707886"/>
          </a:xfrm>
        </p:spPr>
        <p:txBody>
          <a:bodyPr/>
          <a:lstStyle/>
          <a:p>
            <a:r>
              <a:rPr lang="en-US" sz="2000" b="1">
                <a:latin typeface="Arial" panose="020B0604020202020204" pitchFamily="34" charset="0"/>
                <a:cs typeface="Arial" panose="020B0604020202020204" pitchFamily="34" charset="0"/>
              </a:rPr>
              <a:t>Anaerobic digesters are a tool to manage manure sustainably</a:t>
            </a:r>
          </a:p>
        </p:txBody>
      </p:sp>
      <p:pic>
        <p:nvPicPr>
          <p:cNvPr id="7" name="Picture 6" descr="A picture containing drawing&#10;&#10;Description automatically generated">
            <a:extLst>
              <a:ext uri="{FF2B5EF4-FFF2-40B4-BE49-F238E27FC236}">
                <a16:creationId xmlns:a16="http://schemas.microsoft.com/office/drawing/2014/main" id="{F1A30C49-9FEB-1AE4-EA59-73EE1899E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035" y="6145549"/>
            <a:ext cx="505993" cy="538637"/>
          </a:xfrm>
          <a:prstGeom prst="rect">
            <a:avLst/>
          </a:prstGeom>
          <a:ln w="38100">
            <a:solidFill>
              <a:schemeClr val="bg1"/>
            </a:solidFill>
          </a:ln>
        </p:spPr>
      </p:pic>
    </p:spTree>
    <p:extLst>
      <p:ext uri="{BB962C8B-B14F-4D97-AF65-F5344CB8AC3E}">
        <p14:creationId xmlns:p14="http://schemas.microsoft.com/office/powerpoint/2010/main" val="2696003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Banded Design Blue 16x9">
  <a:themeElements>
    <a:clrScheme name="GMI">
      <a:dk1>
        <a:sysClr val="windowText" lastClr="000000"/>
      </a:dk1>
      <a:lt1>
        <a:sysClr val="window" lastClr="FFFFFF"/>
      </a:lt1>
      <a:dk2>
        <a:srgbClr val="0A357E"/>
      </a:dk2>
      <a:lt2>
        <a:srgbClr val="D5E3FB"/>
      </a:lt2>
      <a:accent1>
        <a:srgbClr val="2FB1E4"/>
      </a:accent1>
      <a:accent2>
        <a:srgbClr val="006AAC"/>
      </a:accent2>
      <a:accent3>
        <a:srgbClr val="5BD078"/>
      </a:accent3>
      <a:accent4>
        <a:srgbClr val="A5D028"/>
      </a:accent4>
      <a:accent5>
        <a:srgbClr val="F5C040"/>
      </a:accent5>
      <a:accent6>
        <a:srgbClr val="05E0DB"/>
      </a:accent6>
      <a:hlink>
        <a:srgbClr val="0000FF"/>
      </a:hlink>
      <a:folHlink>
        <a:srgbClr val="5EAE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0001084.potx" id="{22E7A37F-2161-4E4B-A340-BF7CA314E3E5}" vid="{F2416EA9-E215-4704-9EB2-B7658E7031A3}"/>
    </a:ext>
  </a:extLst>
</a:theme>
</file>

<file path=ppt/theme/theme2.xml><?xml version="1.0" encoding="utf-8"?>
<a:theme xmlns:a="http://schemas.openxmlformats.org/drawingml/2006/main" name="1_Banded Design Blue 16x9">
  <a:themeElements>
    <a:clrScheme name="GMI">
      <a:dk1>
        <a:sysClr val="windowText" lastClr="000000"/>
      </a:dk1>
      <a:lt1>
        <a:sysClr val="window" lastClr="FFFFFF"/>
      </a:lt1>
      <a:dk2>
        <a:srgbClr val="0A357E"/>
      </a:dk2>
      <a:lt2>
        <a:srgbClr val="D5E3FB"/>
      </a:lt2>
      <a:accent1>
        <a:srgbClr val="2FB1E4"/>
      </a:accent1>
      <a:accent2>
        <a:srgbClr val="006AAC"/>
      </a:accent2>
      <a:accent3>
        <a:srgbClr val="5BD078"/>
      </a:accent3>
      <a:accent4>
        <a:srgbClr val="A5D028"/>
      </a:accent4>
      <a:accent5>
        <a:srgbClr val="F5C040"/>
      </a:accent5>
      <a:accent6>
        <a:srgbClr val="05E0DB"/>
      </a:accent6>
      <a:hlink>
        <a:srgbClr val="0000FF"/>
      </a:hlink>
      <a:folHlink>
        <a:srgbClr val="5EAE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0001084.potx" id="{22E7A37F-2161-4E4B-A340-BF7CA314E3E5}" vid="{F2416EA9-E215-4704-9EB2-B7658E7031A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88ED2431842B24D9AF16BC1E6F1F101" ma:contentTypeVersion="19" ma:contentTypeDescription="Create a new document." ma:contentTypeScope="" ma:versionID="4560e4d15a65b465bf3b3a1db242c572">
  <xsd:schema xmlns:xsd="http://www.w3.org/2001/XMLSchema" xmlns:xs="http://www.w3.org/2001/XMLSchema" xmlns:p="http://schemas.microsoft.com/office/2006/metadata/properties" xmlns:ns1="http://schemas.microsoft.com/sharepoint/v3" xmlns:ns2="4ffa91fb-a0ff-4ac5-b2db-65c790d184a4" xmlns:ns3="http://schemas.microsoft.com/sharepoint.v3" xmlns:ns4="http://schemas.microsoft.com/sharepoint/v3/fields" xmlns:ns5="1ed43017-ca55-4dee-8e82-ca8f3d241443" xmlns:ns6="ff063a64-b61d-404a-8fd9-8dc5afc6dece" targetNamespace="http://schemas.microsoft.com/office/2006/metadata/properties" ma:root="true" ma:fieldsID="bf2768821ebb75bdd2c53974478615ea" ns1:_="" ns2:_="" ns3:_="" ns4:_="" ns5:_="" ns6:_="">
    <xsd:import namespace="http://schemas.microsoft.com/sharepoint/v3"/>
    <xsd:import namespace="4ffa91fb-a0ff-4ac5-b2db-65c790d184a4"/>
    <xsd:import namespace="http://schemas.microsoft.com/sharepoint.v3"/>
    <xsd:import namespace="http://schemas.microsoft.com/sharepoint/v3/fields"/>
    <xsd:import namespace="1ed43017-ca55-4dee-8e82-ca8f3d241443"/>
    <xsd:import namespace="ff063a64-b61d-404a-8fd9-8dc5afc6dece"/>
    <xsd:element name="properties">
      <xsd:complexType>
        <xsd:sequence>
          <xsd:element name="documentManagement">
            <xsd:complexType>
              <xsd:all>
                <xsd:element ref="ns2:Document_x0020_Creation_x0020_Date" minOccurs="0"/>
                <xsd:element ref="ns2:Creator" minOccurs="0"/>
                <xsd:element ref="ns2:EPA_x0020_Office" minOccurs="0"/>
                <xsd:element ref="ns2:Record" minOccurs="0"/>
                <xsd:element ref="ns3:CategoryDescription" minOccurs="0"/>
                <xsd:element ref="ns2:Identifier" minOccurs="0"/>
                <xsd:element ref="ns2:EPA_x0020_Contributor" minOccurs="0"/>
                <xsd:element ref="ns2:External_x0020_Contributor" minOccurs="0"/>
                <xsd:element ref="ns4:_Coverage" minOccurs="0"/>
                <xsd:element ref="ns2:EPA_x0020_Related_x0020_Documents" minOccurs="0"/>
                <xsd:element ref="ns4:_Source" minOccurs="0"/>
                <xsd:element ref="ns2:Rights" minOccurs="0"/>
                <xsd:element ref="ns1:Language" minOccurs="0"/>
                <xsd:element ref="ns2:j747ac98061d40f0aa7bd47e1db5675d" minOccurs="0"/>
                <xsd:element ref="ns2:TaxKeywordTaxHTField" minOccurs="0"/>
                <xsd:element ref="ns2:TaxCatchAllLabel" minOccurs="0"/>
                <xsd:element ref="ns2:TaxCatchAll" minOccurs="0"/>
                <xsd:element ref="ns5:MediaServiceMetadata" minOccurs="0"/>
                <xsd:element ref="ns5:MediaServiceFastMetadata" minOccurs="0"/>
                <xsd:element ref="ns5:MediaServiceAutoTags" minOccurs="0"/>
                <xsd:element ref="ns5:MediaServiceGenerationTime" minOccurs="0"/>
                <xsd:element ref="ns5:MediaServiceEventHashCode" minOccurs="0"/>
                <xsd:element ref="ns5:MediaServiceOCR" minOccurs="0"/>
                <xsd:element ref="ns6:SharedWithUsers" minOccurs="0"/>
                <xsd:element ref="ns6:SharedWithDetails" minOccurs="0"/>
                <xsd:element ref="ns5:MediaServiceDateTaken" minOccurs="0"/>
                <xsd:element ref="ns5:MediaServiceLocation" minOccurs="0"/>
                <xsd:element ref="ns1:_ip_UnifiedCompliancePolicyProperties" minOccurs="0"/>
                <xsd:element ref="ns1:_ip_UnifiedCompliancePolicyUIAction" minOccurs="0"/>
                <xsd:element ref="ns5:lcf76f155ced4ddcb4097134ff3c332f" minOccurs="0"/>
                <xsd:element ref="ns5:MediaServiceObjectDetectorVersions" minOccurs="0"/>
                <xsd:element ref="ns5:MediaLengthInSeconds" minOccurs="0"/>
                <xsd:element ref="ns5: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element name="_ip_UnifiedCompliancePolicyProperties" ma:index="38" nillable="true" ma:displayName="Unified Compliance Policy Properties" ma:hidden="true" ma:internalName="_ip_UnifiedCompliancePolicyProperties">
      <xsd:simpleType>
        <xsd:restriction base="dms:Note"/>
      </xsd:simpleType>
    </xsd:element>
    <xsd:element name="_ip_UnifiedCompliancePolicyUIAction" ma:index="3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ma:readOnly="fals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ma:readOnly="false">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17994c7e-ae1f-4097-9c87-f60200ad34a8}" ma:internalName="TaxCatchAllLabel" ma:readOnly="true" ma:showField="CatchAllDataLabel" ma:web="ff063a64-b61d-404a-8fd9-8dc5afc6dece">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17994c7e-ae1f-4097-9c87-f60200ad34a8}" ma:internalName="TaxCatchAll" ma:showField="CatchAllData" ma:web="ff063a64-b61d-404a-8fd9-8dc5afc6dec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ed43017-ca55-4dee-8e82-ca8f3d241443" elementFormDefault="qualified">
    <xsd:import namespace="http://schemas.microsoft.com/office/2006/documentManagement/types"/>
    <xsd:import namespace="http://schemas.microsoft.com/office/infopath/2007/PartnerControls"/>
    <xsd:element name="MediaServiceMetadata" ma:index="28" nillable="true" ma:displayName="MediaServiceMetadata" ma:hidden="true" ma:internalName="MediaServiceMetadata" ma:readOnly="true">
      <xsd:simpleType>
        <xsd:restriction base="dms:Note"/>
      </xsd:simpleType>
    </xsd:element>
    <xsd:element name="MediaServiceFastMetadata" ma:index="29" nillable="true" ma:displayName="MediaServiceFastMetadata" ma:hidden="true" ma:internalName="MediaServiceFastMetadata" ma:readOnly="true">
      <xsd:simpleType>
        <xsd:restriction base="dms:Note"/>
      </xsd:simpleType>
    </xsd:element>
    <xsd:element name="MediaServiceAutoTags" ma:index="30" nillable="true" ma:displayName="Tags" ma:internalName="MediaServiceAutoTags" ma:readOnly="true">
      <xsd:simpleType>
        <xsd:restriction base="dms:Text"/>
      </xsd:simpleType>
    </xsd:element>
    <xsd:element name="MediaServiceGenerationTime" ma:index="31" nillable="true" ma:displayName="MediaServiceGenerationTime" ma:hidden="true" ma:internalName="MediaServiceGenerationTime" ma:readOnly="true">
      <xsd:simpleType>
        <xsd:restriction base="dms:Text"/>
      </xsd:simpleType>
    </xsd:element>
    <xsd:element name="MediaServiceEventHashCode" ma:index="32" nillable="true" ma:displayName="MediaServiceEventHashCode" ma:hidden="true" ma:internalName="MediaServiceEventHashCode" ma:readOnly="true">
      <xsd:simpleType>
        <xsd:restriction base="dms:Text"/>
      </xsd:simpleType>
    </xsd:element>
    <xsd:element name="MediaServiceOCR" ma:index="33" nillable="true" ma:displayName="Extracted Text" ma:internalName="MediaServiceOCR" ma:readOnly="true">
      <xsd:simpleType>
        <xsd:restriction base="dms:Note">
          <xsd:maxLength value="255"/>
        </xsd:restriction>
      </xsd:simpleType>
    </xsd:element>
    <xsd:element name="MediaServiceDateTaken" ma:index="36" nillable="true" ma:displayName="MediaServiceDateTaken" ma:hidden="true" ma:internalName="MediaServiceDateTaken" ma:readOnly="true">
      <xsd:simpleType>
        <xsd:restriction base="dms:Text"/>
      </xsd:simpleType>
    </xsd:element>
    <xsd:element name="MediaServiceLocation" ma:index="37" nillable="true" ma:displayName="Location" ma:internalName="MediaServiceLocation" ma:readOnly="true">
      <xsd:simpleType>
        <xsd:restriction base="dms:Text"/>
      </xsd:simpleType>
    </xsd:element>
    <xsd:element name="lcf76f155ced4ddcb4097134ff3c332f" ma:index="41" nillable="true" ma:taxonomy="true" ma:internalName="lcf76f155ced4ddcb4097134ff3c332f" ma:taxonomyFieldName="MediaServiceImageTags" ma:displayName="Image Tags" ma:readOnly="false" ma:fieldId="{5cf76f15-5ced-4ddc-b409-7134ff3c332f}" ma:taxonomyMulti="true" ma:sspId="29f62856-1543-49d4-a736-4569d363f53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42" nillable="true" ma:displayName="MediaServiceObjectDetectorVersions" ma:hidden="true" ma:indexed="true" ma:internalName="MediaServiceObjectDetectorVersions" ma:readOnly="true">
      <xsd:simpleType>
        <xsd:restriction base="dms:Text"/>
      </xsd:simpleType>
    </xsd:element>
    <xsd:element name="MediaLengthInSeconds" ma:index="43" nillable="true" ma:displayName="MediaLengthInSeconds" ma:hidden="true" ma:internalName="MediaLengthInSeconds" ma:readOnly="true">
      <xsd:simpleType>
        <xsd:restriction base="dms:Unknown"/>
      </xsd:simpleType>
    </xsd:element>
    <xsd:element name="MediaServiceSearchProperties" ma:index="4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f063a64-b61d-404a-8fd9-8dc5afc6dece" elementFormDefault="qualified">
    <xsd:import namespace="http://schemas.microsoft.com/office/2006/documentManagement/types"/>
    <xsd:import namespace="http://schemas.microsoft.com/office/infopath/2007/PartnerControls"/>
    <xsd:element name="SharedWithUsers" ma:index="3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EsriMapsInfo xmlns="ESRI.ArcGIS.Mapping.OfficeIntegration.PowerPointInfo">
  <Version>Version1</Version>
  <RequiresSignIn>False</RequiresSignIn>
</EsriMapsInfo>
</file>

<file path=customXml/item3.xml><?xml version="1.0" encoding="utf-8"?>
<?mso-contentType ?>
<SharedContentType xmlns="Microsoft.SharePoint.Taxonomy.ContentTypeSync" SourceId="29f62856-1543-49d4-a736-4569d363f533" ContentTypeId="0x0101" PreviousValue="false"/>
</file>

<file path=customXml/item4.xml><?xml version="1.0" encoding="utf-8"?>
<EsriMapsInfo xmlns="ESRI.ArcGIS.Mapping.OfficeIntegration.PowerPointInfo">
  <Version>Version1</Version>
  <RequiresSignIn>False</RequiresSignIn>
</EsriMapsInfo>
</file>

<file path=customXml/item5.xml><?xml version="1.0" encoding="utf-8"?>
<?mso-contentType ?>
<FormTemplates xmlns="http://schemas.microsoft.com/sharepoint/v3/contenttype/forms">
  <Display>DocumentLibraryForm</Display>
  <Edit>DocumentLibraryForm</Edit>
  <New>DocumentLibraryForm</New>
</FormTemplates>
</file>

<file path=customXml/item6.xml><?xml version="1.0" encoding="utf-8"?>
<p:properties xmlns:p="http://schemas.microsoft.com/office/2006/metadata/properties" xmlns:xsi="http://www.w3.org/2001/XMLSchema-instance" xmlns:pc="http://schemas.microsoft.com/office/infopath/2007/PartnerControls">
  <documentManagement>
    <SharedWithUsers xmlns="ff063a64-b61d-404a-8fd9-8dc5afc6dece">
      <UserInfo>
        <DisplayName>Mulholland, Denise</DisplayName>
        <AccountId>33</AccountId>
        <AccountType/>
      </UserInfo>
      <UserInfo>
        <DisplayName>Elger, Nicholas</DisplayName>
        <AccountId>18</AccountId>
        <AccountType/>
      </UserInfo>
      <UserInfo>
        <DisplayName>Meyer, Ellen</DisplayName>
        <AccountId>34</AccountId>
        <AccountType/>
      </UserInfo>
      <UserInfo>
        <DisplayName>Dunton, Jake</DisplayName>
        <AccountId>179</AccountId>
        <AccountType/>
      </UserInfo>
      <UserInfo>
        <DisplayName>Franklin, Pamela</DisplayName>
        <AccountId>25</AccountId>
        <AccountType/>
      </UserInfo>
      <UserInfo>
        <DisplayName>Lie, Sharyn</DisplayName>
        <AccountId>188</AccountId>
        <AccountType/>
      </UserInfo>
      <UserInfo>
        <DisplayName>Ohrel, Sara</DisplayName>
        <AccountId>185</AccountId>
        <AccountType/>
      </UserInfo>
      <UserInfo>
        <DisplayName>Ragnauth, Shaun</DisplayName>
        <AccountId>128</AccountId>
        <AccountType/>
      </UserInfo>
    </SharedWithUsers>
    <_Source xmlns="http://schemas.microsoft.com/sharepoint/v3/fields" xsi:nil="true"/>
    <Language xmlns="http://schemas.microsoft.com/sharepoint/v3">English</Language>
    <_ip_UnifiedCompliancePolicyUIAction xmlns="http://schemas.microsoft.com/sharepoint/v3" xsi:nil="true"/>
    <j747ac98061d40f0aa7bd47e1db5675d xmlns="4ffa91fb-a0ff-4ac5-b2db-65c790d184a4">
      <Terms xmlns="http://schemas.microsoft.com/office/infopath/2007/PartnerControls"/>
    </j747ac98061d40f0aa7bd47e1db5675d>
    <lcf76f155ced4ddcb4097134ff3c332f xmlns="1ed43017-ca55-4dee-8e82-ca8f3d241443">
      <Terms xmlns="http://schemas.microsoft.com/office/infopath/2007/PartnerControls"/>
    </lcf76f155ced4ddcb4097134ff3c332f>
    <External_x0020_Contributor xmlns="4ffa91fb-a0ff-4ac5-b2db-65c790d184a4" xsi:nil="true"/>
    <TaxKeywordTaxHTField xmlns="4ffa91fb-a0ff-4ac5-b2db-65c790d184a4">
      <Terms xmlns="http://schemas.microsoft.com/office/infopath/2007/PartnerControls"/>
    </TaxKeywordTaxHTField>
    <Record xmlns="4ffa91fb-a0ff-4ac5-b2db-65c790d184a4">Shared</Record>
    <_ip_UnifiedCompliancePolicyProperties xmlns="http://schemas.microsoft.com/sharepoint/v3" xsi:nil="true"/>
    <Rights xmlns="4ffa91fb-a0ff-4ac5-b2db-65c790d184a4" xsi:nil="true"/>
    <Document_x0020_Creation_x0020_Date xmlns="4ffa91fb-a0ff-4ac5-b2db-65c790d184a4">2024-01-02T10:03:59+00:00</Document_x0020_Creation_x0020_Dat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EPA_x0020_Related_x0020_Documents xmlns="4ffa91fb-a0ff-4ac5-b2db-65c790d184a4" xsi:nil="true"/>
    <EPA_x0020_Contributor xmlns="4ffa91fb-a0ff-4ac5-b2db-65c790d184a4">
      <UserInfo>
        <DisplayName/>
        <AccountId xsi:nil="true"/>
        <AccountType/>
      </UserInfo>
    </EPA_x0020_Contributor>
    <TaxCatchAll xmlns="4ffa91fb-a0ff-4ac5-b2db-65c790d184a4" xsi:nil="true"/>
  </documentManagement>
</p:properties>
</file>

<file path=customXml/item7.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3F83F76A-1250-4259-BF65-0C8A62700CB3}">
  <ds:schemaRefs>
    <ds:schemaRef ds:uri="1ed43017-ca55-4dee-8e82-ca8f3d241443"/>
    <ds:schemaRef ds:uri="4ffa91fb-a0ff-4ac5-b2db-65c790d184a4"/>
    <ds:schemaRef ds:uri="ff063a64-b61d-404a-8fd9-8dc5afc6dec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microsoft.com/sharepoint/v3"/>
    <ds:schemaRef ds:uri="http://schemas.microsoft.com/sharepoint/v3/field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C438F24-1B78-419B-84CC-2FB6A86BBC0F}">
  <ds:schemaRefs>
    <ds:schemaRef ds:uri="ESRI.ArcGIS.Mapping.OfficeIntegration.PowerPointInfo"/>
  </ds:schemaRefs>
</ds:datastoreItem>
</file>

<file path=customXml/itemProps3.xml><?xml version="1.0" encoding="utf-8"?>
<ds:datastoreItem xmlns:ds="http://schemas.openxmlformats.org/officeDocument/2006/customXml" ds:itemID="{10AD5CCC-A266-4DB9-8571-1FB7C153E3FB}">
  <ds:schemaRefs>
    <ds:schemaRef ds:uri="Microsoft.SharePoint.Taxonomy.ContentTypeSync"/>
  </ds:schemaRefs>
</ds:datastoreItem>
</file>

<file path=customXml/itemProps4.xml><?xml version="1.0" encoding="utf-8"?>
<ds:datastoreItem xmlns:ds="http://schemas.openxmlformats.org/officeDocument/2006/customXml" ds:itemID="{1FC3DCCE-06D1-4671-A584-AB8909960BF3}">
  <ds:schemaRefs>
    <ds:schemaRef ds:uri="ESRI.ArcGIS.Mapping.OfficeIntegration.PowerPointInfo"/>
  </ds:schemaRefs>
</ds:datastoreItem>
</file>

<file path=customXml/itemProps5.xml><?xml version="1.0" encoding="utf-8"?>
<ds:datastoreItem xmlns:ds="http://schemas.openxmlformats.org/officeDocument/2006/customXml" ds:itemID="{5345F466-127F-4A8D-87E5-CBF50EA3E9ED}">
  <ds:schemaRefs>
    <ds:schemaRef ds:uri="http://schemas.microsoft.com/sharepoint/v3/contenttype/forms"/>
  </ds:schemaRefs>
</ds:datastoreItem>
</file>

<file path=customXml/itemProps6.xml><?xml version="1.0" encoding="utf-8"?>
<ds:datastoreItem xmlns:ds="http://schemas.openxmlformats.org/officeDocument/2006/customXml" ds:itemID="{9EC5B48D-F210-47C0-962B-93A87D1808B9}">
  <ds:schemaRefs>
    <ds:schemaRef ds:uri="1ed43017-ca55-4dee-8e82-ca8f3d241443"/>
    <ds:schemaRef ds:uri="4ffa91fb-a0ff-4ac5-b2db-65c790d184a4"/>
    <ds:schemaRef ds:uri="ff063a64-b61d-404a-8fd9-8dc5afc6dec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microsoft.com/sharepoint/v3"/>
    <ds:schemaRef ds:uri="http://schemas.microsoft.com/sharepoint/v3/fields"/>
    <ds:schemaRef ds:uri="http://schemas.openxmlformats.org/package/2006/metadata/core-properties"/>
    <ds:schemaRef ds:uri="http://www.w3.org/XML/1998/namespace"/>
  </ds:schemaRefs>
</ds:datastoreItem>
</file>

<file path=customXml/itemProps7.xml><?xml version="1.0" encoding="utf-8"?>
<ds:datastoreItem xmlns:ds="http://schemas.openxmlformats.org/officeDocument/2006/customXml" ds:itemID="{92BAFA07-13D5-4233-9C53-D2AB3088CA3F}">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
  <TotalTime>355</TotalTime>
  <Words>2530</Words>
  <Application>Microsoft Office PowerPoint</Application>
  <PresentationFormat>Widescreen</PresentationFormat>
  <Paragraphs>332</Paragraphs>
  <Slides>28</Slides>
  <Notes>22</Notes>
  <HiddenSlides>0</HiddenSlides>
  <MMClips>0</MMClips>
  <ScaleCrop>false</ScaleCrop>
  <HeadingPairs>
    <vt:vector size="6" baseType="variant">
      <vt:variant>
        <vt:lpstr>Fonts Used</vt:lpstr>
      </vt:variant>
      <vt:variant>
        <vt:i4>20</vt:i4>
      </vt:variant>
      <vt:variant>
        <vt:lpstr>Theme</vt:lpstr>
      </vt:variant>
      <vt:variant>
        <vt:i4>2</vt:i4>
      </vt:variant>
      <vt:variant>
        <vt:lpstr>Slide Titles</vt:lpstr>
      </vt:variant>
      <vt:variant>
        <vt:i4>28</vt:i4>
      </vt:variant>
    </vt:vector>
  </HeadingPairs>
  <TitlesOfParts>
    <vt:vector size="50" baseType="lpstr">
      <vt:lpstr>-apple-system</vt:lpstr>
      <vt:lpstr>Arial</vt:lpstr>
      <vt:lpstr>Arial Black</vt:lpstr>
      <vt:lpstr>Arial Rounded MT Bold</vt:lpstr>
      <vt:lpstr>Arial,Sans-Serif</vt:lpstr>
      <vt:lpstr>Bebas Neue</vt:lpstr>
      <vt:lpstr>Calibri</vt:lpstr>
      <vt:lpstr>Century Gothic</vt:lpstr>
      <vt:lpstr>Corbel</vt:lpstr>
      <vt:lpstr>Euphemia</vt:lpstr>
      <vt:lpstr>High Tower Text</vt:lpstr>
      <vt:lpstr>Merriweather Web</vt:lpstr>
      <vt:lpstr>Open Sans</vt:lpstr>
      <vt:lpstr>Open Sans Light</vt:lpstr>
      <vt:lpstr>Simple-Line-Icons</vt:lpstr>
      <vt:lpstr>Source Sans Pro</vt:lpstr>
      <vt:lpstr>Source Sans Pro Web</vt:lpstr>
      <vt:lpstr>Times New Roman</vt:lpstr>
      <vt:lpstr>Wingdings</vt:lpstr>
      <vt:lpstr>Wingdings,Sans-Serif</vt:lpstr>
      <vt:lpstr>Banded Design Blue 16x9</vt:lpstr>
      <vt:lpstr>1_Banded Design Blue 16x9</vt:lpstr>
      <vt:lpstr>EPA &amp; Anaerobic Digesters</vt:lpstr>
      <vt:lpstr>PowerPoint Presentation</vt:lpstr>
      <vt:lpstr> How AgSTAR Works</vt:lpstr>
      <vt:lpstr>Foundational Resources for AD/ Biogas Systems</vt:lpstr>
      <vt:lpstr>Where are digesters found on farms? </vt:lpstr>
      <vt:lpstr>Farm Digester Market Growth </vt:lpstr>
      <vt:lpstr>Opportunity for ADs in the U.S.</vt:lpstr>
      <vt:lpstr>PowerPoint Presentation</vt:lpstr>
      <vt:lpstr>Benefits of Anaerobic Digester Systems</vt:lpstr>
      <vt:lpstr>PowerPoint Presentation</vt:lpstr>
      <vt:lpstr>PowerPoint Presentation</vt:lpstr>
      <vt:lpstr>Project Example: Creating Value from Coproducts</vt:lpstr>
      <vt:lpstr>Decision-Support Tools for Anaerobic Digestion</vt:lpstr>
      <vt:lpstr>EPA Biogas Toolkit</vt:lpstr>
      <vt:lpstr>AD Project Development Handbook </vt:lpstr>
      <vt:lpstr>Handbook Overview </vt:lpstr>
      <vt:lpstr>Anaerobic Digestion (AD) Screening Tool </vt:lpstr>
      <vt:lpstr>Policies and Incentives for Anaerobic Digester Systems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California Manure Management Grant program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AgSTAR Operator Guidebook</dc:title>
  <dc:creator>david palmer</dc:creator>
  <cp:lastModifiedBy>Syed, Sharmin</cp:lastModifiedBy>
  <cp:revision>2</cp:revision>
  <dcterms:created xsi:type="dcterms:W3CDTF">2020-11-19T21:24:01Z</dcterms:created>
  <dcterms:modified xsi:type="dcterms:W3CDTF">2024-04-06T02:03:01Z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
  </property>
  <property fmtid="{D5CDD505-2E9C-101B-9397-08002B2CF9AE}" pid="3" name="ContentTypeId">
    <vt:lpwstr>0x010100088ED2431842B24D9AF16BC1E6F1F101</vt:lpwstr>
  </property>
  <property fmtid="{D5CDD505-2E9C-101B-9397-08002B2CF9AE}" pid="4" name="e3f09c3df709400db2417a7161762d62">
    <vt:lpwstr/>
  </property>
  <property fmtid="{D5CDD505-2E9C-101B-9397-08002B2CF9AE}" pid="5" name="EPA Subject">
    <vt:lpwstr/>
  </property>
  <property fmtid="{D5CDD505-2E9C-101B-9397-08002B2CF9AE}" pid="6" name="Document Type">
    <vt:lpwstr/>
  </property>
  <property fmtid="{D5CDD505-2E9C-101B-9397-08002B2CF9AE}" pid="7" name="MediaServiceImageTags">
    <vt:lpwstr/>
  </property>
</Properties>
</file>